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  <p:sldMasterId id="2147483663" r:id="rId6"/>
  </p:sldMasterIdLst>
  <p:notesMasterIdLst>
    <p:notesMasterId r:id="rId17"/>
  </p:notesMasterIdLst>
  <p:sldIdLst>
    <p:sldId id="264" r:id="rId7"/>
    <p:sldId id="3435" r:id="rId8"/>
    <p:sldId id="3459" r:id="rId9"/>
    <p:sldId id="3465" r:id="rId10"/>
    <p:sldId id="298" r:id="rId11"/>
    <p:sldId id="3362" r:id="rId12"/>
    <p:sldId id="3361" r:id="rId13"/>
    <p:sldId id="3375" r:id="rId14"/>
    <p:sldId id="3458" r:id="rId15"/>
    <p:sldId id="3365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84B"/>
    <a:srgbClr val="1A6887"/>
    <a:srgbClr val="A4C2E6"/>
    <a:srgbClr val="F7FEE8"/>
    <a:srgbClr val="5091CD"/>
    <a:srgbClr val="20419A"/>
    <a:srgbClr val="96CA4F"/>
    <a:srgbClr val="9BBB59"/>
    <a:srgbClr val="232D2E"/>
    <a:srgbClr val="707E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06" autoAdjust="0"/>
    <p:restoredTop sz="95915" autoAdjust="0"/>
  </p:normalViewPr>
  <p:slideViewPr>
    <p:cSldViewPr snapToGrid="0" snapToObjects="1" showGuides="1">
      <p:cViewPr varScale="1">
        <p:scale>
          <a:sx n="153" d="100"/>
          <a:sy n="153" d="100"/>
        </p:scale>
        <p:origin x="576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9125E5-B5CF-49A8-BB0D-E1AF553D9060}" type="doc">
      <dgm:prSet loTypeId="urn:microsoft.com/office/officeart/2005/8/layout/hList6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D9ECE84-F423-49F1-869C-81382876DF04}" type="pres">
      <dgm:prSet presAssocID="{119125E5-B5CF-49A8-BB0D-E1AF553D9060}" presName="Name0" presStyleCnt="0">
        <dgm:presLayoutVars>
          <dgm:dir/>
          <dgm:resizeHandles val="exact"/>
        </dgm:presLayoutVars>
      </dgm:prSet>
      <dgm:spPr/>
    </dgm:pt>
  </dgm:ptLst>
  <dgm:cxnLst>
    <dgm:cxn modelId="{CBEC8D68-A084-4C00-A8FB-38F4FA6C0FC0}" type="presOf" srcId="{119125E5-B5CF-49A8-BB0D-E1AF553D9060}" destId="{3D9ECE84-F423-49F1-869C-81382876DF04}" srcOrd="0" destOrd="0" presId="urn:microsoft.com/office/officeart/2005/8/layout/hList6"/>
  </dgm:cxnLst>
  <dgm:bg>
    <a:solidFill>
      <a:srgbClr val="4F81BD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17AC0E-3792-4B14-8061-30777F1F2509}" type="doc">
      <dgm:prSet loTypeId="urn:microsoft.com/office/officeart/2005/8/layout/radial5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12C040-65D6-4F87-BCF0-D2C17FEDDE17}">
      <dgm:prSet phldrT="[Text]" custT="1"/>
      <dgm:spPr/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Calibri"/>
              <a:ea typeface="+mn-ea"/>
              <a:cs typeface="+mn-cs"/>
            </a:rPr>
            <a:t>Immediate Priorities </a:t>
          </a:r>
          <a:endParaRPr lang="en-US" sz="1000" kern="1200" dirty="0">
            <a:latin typeface="Calibri"/>
            <a:ea typeface="+mn-ea"/>
            <a:cs typeface="+mn-cs"/>
          </a:endParaRPr>
        </a:p>
      </dgm:t>
    </dgm:pt>
    <dgm:pt modelId="{2A9B2A86-C40C-4BD6-A372-CE1B1CA427F8}" type="parTrans" cxnId="{F335EF44-E822-49AF-A4E0-072752908FAA}">
      <dgm:prSet/>
      <dgm:spPr/>
      <dgm:t>
        <a:bodyPr/>
        <a:lstStyle/>
        <a:p>
          <a:endParaRPr lang="en-US"/>
        </a:p>
      </dgm:t>
    </dgm:pt>
    <dgm:pt modelId="{FF07E5F8-FC9D-48A2-989D-5F4FA5F22F69}" type="sibTrans" cxnId="{F335EF44-E822-49AF-A4E0-072752908FAA}">
      <dgm:prSet/>
      <dgm:spPr/>
      <dgm:t>
        <a:bodyPr/>
        <a:lstStyle/>
        <a:p>
          <a:endParaRPr lang="en-US"/>
        </a:p>
      </dgm:t>
    </dgm:pt>
    <dgm:pt modelId="{E2E5D3C3-0228-48D5-9FB9-B1D110451BD5}">
      <dgm:prSet phldrT="[Text]" custT="1"/>
      <dgm:spPr/>
      <dgm:t>
        <a:bodyPr/>
        <a:lstStyle/>
        <a:p>
          <a:r>
            <a:rPr lang="en-US" sz="1000"/>
            <a:t>COVID-19</a:t>
          </a:r>
          <a:endParaRPr lang="en-US" sz="1000" dirty="0"/>
        </a:p>
      </dgm:t>
    </dgm:pt>
    <dgm:pt modelId="{A7F33F36-29A6-4D2C-BE50-ECFADA9A6D70}" type="parTrans" cxnId="{0AC94B47-8805-4AFE-BAB9-98C48E46F44F}">
      <dgm:prSet/>
      <dgm:spPr/>
      <dgm:t>
        <a:bodyPr/>
        <a:lstStyle/>
        <a:p>
          <a:endParaRPr lang="en-US"/>
        </a:p>
      </dgm:t>
    </dgm:pt>
    <dgm:pt modelId="{BB9D5A4D-D81B-4015-8978-4D14376B748B}" type="sibTrans" cxnId="{0AC94B47-8805-4AFE-BAB9-98C48E46F44F}">
      <dgm:prSet/>
      <dgm:spPr/>
      <dgm:t>
        <a:bodyPr/>
        <a:lstStyle/>
        <a:p>
          <a:endParaRPr lang="en-US"/>
        </a:p>
      </dgm:t>
    </dgm:pt>
    <dgm:pt modelId="{B39DFA28-7234-4AC3-A86D-EE63B2454777}">
      <dgm:prSet phldrT="[Text]" custT="1"/>
      <dgm:spPr/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Calibri"/>
              <a:ea typeface="+mn-ea"/>
              <a:cs typeface="+mn-cs"/>
            </a:rPr>
            <a:t>Climate</a:t>
          </a:r>
          <a:endParaRPr lang="en-US" sz="1000" kern="1200" dirty="0">
            <a:latin typeface="Calibri"/>
            <a:ea typeface="+mn-ea"/>
            <a:cs typeface="+mn-cs"/>
          </a:endParaRPr>
        </a:p>
      </dgm:t>
    </dgm:pt>
    <dgm:pt modelId="{5DB1A833-F049-48C9-9D8D-A5A129987240}" type="parTrans" cxnId="{6B48D2BC-77E4-4407-AE94-11088359AA23}">
      <dgm:prSet/>
      <dgm:spPr/>
      <dgm:t>
        <a:bodyPr/>
        <a:lstStyle/>
        <a:p>
          <a:endParaRPr lang="en-US"/>
        </a:p>
      </dgm:t>
    </dgm:pt>
    <dgm:pt modelId="{90E22340-5C2D-44CE-AC26-068D84AB327D}" type="sibTrans" cxnId="{6B48D2BC-77E4-4407-AE94-11088359AA23}">
      <dgm:prSet/>
      <dgm:spPr/>
      <dgm:t>
        <a:bodyPr/>
        <a:lstStyle/>
        <a:p>
          <a:endParaRPr lang="en-US"/>
        </a:p>
      </dgm:t>
    </dgm:pt>
    <dgm:pt modelId="{E1042A7D-E6CF-4BA5-AD71-A82E02664759}">
      <dgm:prSet phldrT="[Text]" custT="1"/>
      <dgm:spPr/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Calibri"/>
              <a:ea typeface="+mn-ea"/>
              <a:cs typeface="+mn-cs"/>
            </a:rPr>
            <a:t>Racial Equity</a:t>
          </a:r>
          <a:endParaRPr lang="en-US" sz="1000" kern="1200" dirty="0">
            <a:latin typeface="Calibri"/>
            <a:ea typeface="+mn-ea"/>
            <a:cs typeface="+mn-cs"/>
          </a:endParaRPr>
        </a:p>
      </dgm:t>
    </dgm:pt>
    <dgm:pt modelId="{AB601BAB-A9FB-4ACD-9F75-F0052ED28BDA}" type="parTrans" cxnId="{109D54B7-6DAD-49F6-A05F-0D4D633711F8}">
      <dgm:prSet/>
      <dgm:spPr/>
      <dgm:t>
        <a:bodyPr/>
        <a:lstStyle/>
        <a:p>
          <a:endParaRPr lang="en-US"/>
        </a:p>
      </dgm:t>
    </dgm:pt>
    <dgm:pt modelId="{9C955C1F-264B-431B-9442-E5AA9BF82DCD}" type="sibTrans" cxnId="{109D54B7-6DAD-49F6-A05F-0D4D633711F8}">
      <dgm:prSet/>
      <dgm:spPr/>
      <dgm:t>
        <a:bodyPr/>
        <a:lstStyle/>
        <a:p>
          <a:endParaRPr lang="en-US"/>
        </a:p>
      </dgm:t>
    </dgm:pt>
    <dgm:pt modelId="{161E27E1-31BE-4CCF-AB20-EB2B363407EF}">
      <dgm:prSet phldrT="[Text]" custT="1"/>
      <dgm:spPr/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Calibri"/>
              <a:ea typeface="+mn-ea"/>
              <a:cs typeface="+mn-cs"/>
            </a:rPr>
            <a:t>Economy</a:t>
          </a:r>
          <a:endParaRPr lang="en-US" sz="1000" kern="1200" dirty="0">
            <a:latin typeface="Calibri"/>
            <a:ea typeface="+mn-ea"/>
            <a:cs typeface="+mn-cs"/>
          </a:endParaRPr>
        </a:p>
      </dgm:t>
    </dgm:pt>
    <dgm:pt modelId="{2DC2B272-5DD2-4A56-A384-E59118405AF2}" type="parTrans" cxnId="{B22C16C4-851A-4C28-879C-550BBFC7892E}">
      <dgm:prSet/>
      <dgm:spPr/>
      <dgm:t>
        <a:bodyPr/>
        <a:lstStyle/>
        <a:p>
          <a:endParaRPr lang="en-US"/>
        </a:p>
      </dgm:t>
    </dgm:pt>
    <dgm:pt modelId="{1B516A0D-6D07-4CE3-A300-4A3EC77B3E0D}" type="sibTrans" cxnId="{B22C16C4-851A-4C28-879C-550BBFC7892E}">
      <dgm:prSet/>
      <dgm:spPr/>
      <dgm:t>
        <a:bodyPr/>
        <a:lstStyle/>
        <a:p>
          <a:endParaRPr lang="en-US"/>
        </a:p>
      </dgm:t>
    </dgm:pt>
    <dgm:pt modelId="{AB129446-8C70-4386-BAAA-EF0C26A5E1D8}">
      <dgm:prSet custT="1"/>
      <dgm:spPr/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Calibri"/>
              <a:ea typeface="+mn-ea"/>
              <a:cs typeface="+mn-cs"/>
            </a:rPr>
            <a:t>Health Care</a:t>
          </a:r>
          <a:endParaRPr lang="en-US" sz="1000" kern="1200" dirty="0">
            <a:latin typeface="Calibri"/>
            <a:ea typeface="+mn-ea"/>
            <a:cs typeface="+mn-cs"/>
          </a:endParaRPr>
        </a:p>
      </dgm:t>
    </dgm:pt>
    <dgm:pt modelId="{54D7BA09-AA90-4F1F-BF88-2A9EAB720E4B}" type="parTrans" cxnId="{C18839D6-4FBB-4A39-874E-28104F9AD2D6}">
      <dgm:prSet/>
      <dgm:spPr/>
      <dgm:t>
        <a:bodyPr/>
        <a:lstStyle/>
        <a:p>
          <a:endParaRPr lang="en-US"/>
        </a:p>
      </dgm:t>
    </dgm:pt>
    <dgm:pt modelId="{C6FA6AFC-10A8-42CF-AA42-D8859CB6906B}" type="sibTrans" cxnId="{C18839D6-4FBB-4A39-874E-28104F9AD2D6}">
      <dgm:prSet/>
      <dgm:spPr/>
      <dgm:t>
        <a:bodyPr/>
        <a:lstStyle/>
        <a:p>
          <a:endParaRPr lang="en-US"/>
        </a:p>
      </dgm:t>
    </dgm:pt>
    <dgm:pt modelId="{CBEADA2A-68C3-40CC-96EA-36CE02F45113}">
      <dgm:prSet custT="1"/>
      <dgm:spPr/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Calibri"/>
              <a:ea typeface="+mn-ea"/>
              <a:cs typeface="+mn-cs"/>
            </a:rPr>
            <a:t>Immigration </a:t>
          </a:r>
          <a:endParaRPr lang="en-US" sz="1000" kern="1200" dirty="0">
            <a:latin typeface="Calibri"/>
            <a:ea typeface="+mn-ea"/>
            <a:cs typeface="+mn-cs"/>
          </a:endParaRPr>
        </a:p>
      </dgm:t>
    </dgm:pt>
    <dgm:pt modelId="{B850812F-B38F-4856-B20D-DD9584F99472}" type="parTrans" cxnId="{C74CB28F-7F0F-4703-B14A-F8AF8B7C048B}">
      <dgm:prSet/>
      <dgm:spPr/>
      <dgm:t>
        <a:bodyPr/>
        <a:lstStyle/>
        <a:p>
          <a:endParaRPr lang="en-US"/>
        </a:p>
      </dgm:t>
    </dgm:pt>
    <dgm:pt modelId="{F4A4BFEE-BDEC-4C8C-8B20-97C5471A1D19}" type="sibTrans" cxnId="{C74CB28F-7F0F-4703-B14A-F8AF8B7C048B}">
      <dgm:prSet/>
      <dgm:spPr/>
      <dgm:t>
        <a:bodyPr/>
        <a:lstStyle/>
        <a:p>
          <a:endParaRPr lang="en-US"/>
        </a:p>
      </dgm:t>
    </dgm:pt>
    <dgm:pt modelId="{07E23F22-7DDC-4BA5-AB9E-E7EF99829195}">
      <dgm:prSet custT="1"/>
      <dgm:spPr/>
      <dgm:t>
        <a:bodyPr spcFirstLastPara="0" vert="horz" wrap="square" lIns="12700" tIns="12700" rIns="12700" bIns="12700" numCol="1" spcCol="1270" anchor="ctr" anchorCtr="0"/>
        <a:lstStyle/>
        <a:p>
          <a:r>
            <a:rPr lang="en-US" sz="1000" kern="1200">
              <a:latin typeface="Calibri"/>
              <a:ea typeface="+mn-ea"/>
              <a:cs typeface="+mn-cs"/>
            </a:rPr>
            <a:t>Restoring</a:t>
          </a:r>
          <a:r>
            <a:rPr lang="en-US" sz="1000" kern="1200"/>
            <a:t> America’s Global Standing</a:t>
          </a:r>
          <a:endParaRPr lang="en-US" sz="1000" kern="1200" dirty="0"/>
        </a:p>
      </dgm:t>
    </dgm:pt>
    <dgm:pt modelId="{0524EB17-5979-445E-BE90-8B1AACC7D7EF}" type="parTrans" cxnId="{87C0A10A-8DBC-4A72-A3BC-07925B8C0235}">
      <dgm:prSet/>
      <dgm:spPr/>
      <dgm:t>
        <a:bodyPr/>
        <a:lstStyle/>
        <a:p>
          <a:endParaRPr lang="en-US"/>
        </a:p>
      </dgm:t>
    </dgm:pt>
    <dgm:pt modelId="{76237010-E000-4320-B785-0C6A4DA5862A}" type="sibTrans" cxnId="{87C0A10A-8DBC-4A72-A3BC-07925B8C0235}">
      <dgm:prSet/>
      <dgm:spPr/>
      <dgm:t>
        <a:bodyPr/>
        <a:lstStyle/>
        <a:p>
          <a:endParaRPr lang="en-US"/>
        </a:p>
      </dgm:t>
    </dgm:pt>
    <dgm:pt modelId="{E087B805-CCDC-4733-BD75-41F4BEE6BD40}" type="pres">
      <dgm:prSet presAssocID="{FD17AC0E-3792-4B14-8061-30777F1F250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7D08855-6E5E-441F-AC31-93608B7C1A1B}" type="pres">
      <dgm:prSet presAssocID="{EF12C040-65D6-4F87-BCF0-D2C17FEDDE17}" presName="centerShape" presStyleLbl="node0" presStyleIdx="0" presStyleCnt="1" custScaleX="87324" custScaleY="94588"/>
      <dgm:spPr>
        <a:xfrm>
          <a:off x="1802505" y="1553053"/>
          <a:ext cx="1019418" cy="1104218"/>
        </a:xfrm>
        <a:prstGeom prst="ellipse">
          <a:avLst/>
        </a:prstGeom>
      </dgm:spPr>
    </dgm:pt>
    <dgm:pt modelId="{A5CC88E2-1A9D-4432-9FB2-6CC22FA6C47F}" type="pres">
      <dgm:prSet presAssocID="{A7F33F36-29A6-4D2C-BE50-ECFADA9A6D70}" presName="parTrans" presStyleLbl="sibTrans2D1" presStyleIdx="0" presStyleCnt="7"/>
      <dgm:spPr/>
    </dgm:pt>
    <dgm:pt modelId="{99D590C2-5D5D-47C1-8113-50E3690FBF3C}" type="pres">
      <dgm:prSet presAssocID="{A7F33F36-29A6-4D2C-BE50-ECFADA9A6D70}" presName="connectorText" presStyleLbl="sibTrans2D1" presStyleIdx="0" presStyleCnt="7"/>
      <dgm:spPr/>
    </dgm:pt>
    <dgm:pt modelId="{53D64A1A-3E7F-4AD1-A300-52EDC3DC0EB5}" type="pres">
      <dgm:prSet presAssocID="{E2E5D3C3-0228-48D5-9FB9-B1D110451BD5}" presName="node" presStyleLbl="node1" presStyleIdx="0" presStyleCnt="7">
        <dgm:presLayoutVars>
          <dgm:bulletEnabled val="1"/>
        </dgm:presLayoutVars>
      </dgm:prSet>
      <dgm:spPr/>
    </dgm:pt>
    <dgm:pt modelId="{A7CA4F7B-18C2-4195-90E0-B39837DC737C}" type="pres">
      <dgm:prSet presAssocID="{5DB1A833-F049-48C9-9D8D-A5A129987240}" presName="parTrans" presStyleLbl="sibTrans2D1" presStyleIdx="1" presStyleCnt="7"/>
      <dgm:spPr/>
    </dgm:pt>
    <dgm:pt modelId="{23418203-4688-494A-8940-CA4C0FC44E3E}" type="pres">
      <dgm:prSet presAssocID="{5DB1A833-F049-48C9-9D8D-A5A129987240}" presName="connectorText" presStyleLbl="sibTrans2D1" presStyleIdx="1" presStyleCnt="7"/>
      <dgm:spPr/>
    </dgm:pt>
    <dgm:pt modelId="{151076BC-20BE-43A6-9CD5-B897EC48CBCD}" type="pres">
      <dgm:prSet presAssocID="{B39DFA28-7234-4AC3-A86D-EE63B2454777}" presName="node" presStyleLbl="node1" presStyleIdx="1" presStyleCnt="7">
        <dgm:presLayoutVars>
          <dgm:bulletEnabled val="1"/>
        </dgm:presLayoutVars>
      </dgm:prSet>
      <dgm:spPr>
        <a:xfrm>
          <a:off x="3020191" y="596304"/>
          <a:ext cx="1050657" cy="1050657"/>
        </a:xfrm>
        <a:prstGeom prst="ellipse">
          <a:avLst/>
        </a:prstGeom>
      </dgm:spPr>
    </dgm:pt>
    <dgm:pt modelId="{4829FDF3-66CD-42C4-97D4-1BA7F103C4AC}" type="pres">
      <dgm:prSet presAssocID="{AB601BAB-A9FB-4ACD-9F75-F0052ED28BDA}" presName="parTrans" presStyleLbl="sibTrans2D1" presStyleIdx="2" presStyleCnt="7"/>
      <dgm:spPr/>
    </dgm:pt>
    <dgm:pt modelId="{FAC740E5-9E18-439F-A0B7-21BF000A251D}" type="pres">
      <dgm:prSet presAssocID="{AB601BAB-A9FB-4ACD-9F75-F0052ED28BDA}" presName="connectorText" presStyleLbl="sibTrans2D1" presStyleIdx="2" presStyleCnt="7"/>
      <dgm:spPr/>
    </dgm:pt>
    <dgm:pt modelId="{270CD021-E0E7-4B99-9A86-72A21AAB425D}" type="pres">
      <dgm:prSet presAssocID="{E1042A7D-E6CF-4BA5-AD71-A82E02664759}" presName="node" presStyleLbl="node1" presStyleIdx="2" presStyleCnt="7">
        <dgm:presLayoutVars>
          <dgm:bulletEnabled val="1"/>
        </dgm:presLayoutVars>
      </dgm:prSet>
      <dgm:spPr>
        <a:xfrm>
          <a:off x="3324792" y="1930850"/>
          <a:ext cx="1050657" cy="1050657"/>
        </a:xfrm>
        <a:prstGeom prst="ellipse">
          <a:avLst/>
        </a:prstGeom>
      </dgm:spPr>
    </dgm:pt>
    <dgm:pt modelId="{6D61708C-D337-41F0-BD79-FD2B4C17B567}" type="pres">
      <dgm:prSet presAssocID="{2DC2B272-5DD2-4A56-A384-E59118405AF2}" presName="parTrans" presStyleLbl="sibTrans2D1" presStyleIdx="3" presStyleCnt="7"/>
      <dgm:spPr/>
    </dgm:pt>
    <dgm:pt modelId="{119B8BD0-3679-4CDA-A847-62570DCABD83}" type="pres">
      <dgm:prSet presAssocID="{2DC2B272-5DD2-4A56-A384-E59118405AF2}" presName="connectorText" presStyleLbl="sibTrans2D1" presStyleIdx="3" presStyleCnt="7"/>
      <dgm:spPr/>
    </dgm:pt>
    <dgm:pt modelId="{9DFB683A-398C-467B-A7BD-C6CC8D45221D}" type="pres">
      <dgm:prSet presAssocID="{161E27E1-31BE-4CCF-AB20-EB2B363407EF}" presName="node" presStyleLbl="node1" presStyleIdx="3" presStyleCnt="7">
        <dgm:presLayoutVars>
          <dgm:bulletEnabled val="1"/>
        </dgm:presLayoutVars>
      </dgm:prSet>
      <dgm:spPr>
        <a:xfrm>
          <a:off x="2471319" y="3001072"/>
          <a:ext cx="1050657" cy="1050657"/>
        </a:xfrm>
        <a:prstGeom prst="ellipse">
          <a:avLst/>
        </a:prstGeom>
      </dgm:spPr>
    </dgm:pt>
    <dgm:pt modelId="{9E0E15E9-6EC0-4621-A37B-FB4CF4A27CEC}" type="pres">
      <dgm:prSet presAssocID="{54D7BA09-AA90-4F1F-BF88-2A9EAB720E4B}" presName="parTrans" presStyleLbl="sibTrans2D1" presStyleIdx="4" presStyleCnt="7"/>
      <dgm:spPr/>
    </dgm:pt>
    <dgm:pt modelId="{B23D47A7-5DA0-4AEA-9CA2-83C8505014AD}" type="pres">
      <dgm:prSet presAssocID="{54D7BA09-AA90-4F1F-BF88-2A9EAB720E4B}" presName="connectorText" presStyleLbl="sibTrans2D1" presStyleIdx="4" presStyleCnt="7"/>
      <dgm:spPr/>
    </dgm:pt>
    <dgm:pt modelId="{FFDD6199-8327-4796-BF89-F7826411A1AE}" type="pres">
      <dgm:prSet presAssocID="{AB129446-8C70-4386-BAAA-EF0C26A5E1D8}" presName="node" presStyleLbl="node1" presStyleIdx="4" presStyleCnt="7">
        <dgm:presLayoutVars>
          <dgm:bulletEnabled val="1"/>
        </dgm:presLayoutVars>
      </dgm:prSet>
      <dgm:spPr>
        <a:xfrm>
          <a:off x="1102453" y="3001072"/>
          <a:ext cx="1050657" cy="1050657"/>
        </a:xfrm>
        <a:prstGeom prst="ellipse">
          <a:avLst/>
        </a:prstGeom>
      </dgm:spPr>
    </dgm:pt>
    <dgm:pt modelId="{14E3A298-AD01-4E68-8129-4CC366B790FF}" type="pres">
      <dgm:prSet presAssocID="{B850812F-B38F-4856-B20D-DD9584F99472}" presName="parTrans" presStyleLbl="sibTrans2D1" presStyleIdx="5" presStyleCnt="7"/>
      <dgm:spPr/>
    </dgm:pt>
    <dgm:pt modelId="{1A55C649-C40D-4E63-BE87-6E12F07620A5}" type="pres">
      <dgm:prSet presAssocID="{B850812F-B38F-4856-B20D-DD9584F99472}" presName="connectorText" presStyleLbl="sibTrans2D1" presStyleIdx="5" presStyleCnt="7"/>
      <dgm:spPr/>
    </dgm:pt>
    <dgm:pt modelId="{7A1656A1-1C9A-4D5B-9FDA-AB8CD662FACA}" type="pres">
      <dgm:prSet presAssocID="{CBEADA2A-68C3-40CC-96EA-36CE02F45113}" presName="node" presStyleLbl="node1" presStyleIdx="5" presStyleCnt="7">
        <dgm:presLayoutVars>
          <dgm:bulletEnabled val="1"/>
        </dgm:presLayoutVars>
      </dgm:prSet>
      <dgm:spPr>
        <a:xfrm>
          <a:off x="248979" y="1930850"/>
          <a:ext cx="1050657" cy="1050657"/>
        </a:xfrm>
        <a:prstGeom prst="ellipse">
          <a:avLst/>
        </a:prstGeom>
      </dgm:spPr>
    </dgm:pt>
    <dgm:pt modelId="{2BA9B4F9-EE39-453C-9677-98ADD75CE80C}" type="pres">
      <dgm:prSet presAssocID="{0524EB17-5979-445E-BE90-8B1AACC7D7EF}" presName="parTrans" presStyleLbl="sibTrans2D1" presStyleIdx="6" presStyleCnt="7"/>
      <dgm:spPr/>
    </dgm:pt>
    <dgm:pt modelId="{5306C99A-CE6A-437D-B31A-0A2C6538BD11}" type="pres">
      <dgm:prSet presAssocID="{0524EB17-5979-445E-BE90-8B1AACC7D7EF}" presName="connectorText" presStyleLbl="sibTrans2D1" presStyleIdx="6" presStyleCnt="7"/>
      <dgm:spPr/>
    </dgm:pt>
    <dgm:pt modelId="{FDFA3ADC-D6B3-45B3-9008-A47379BFDADA}" type="pres">
      <dgm:prSet presAssocID="{07E23F22-7DDC-4BA5-AB9E-E7EF99829195}" presName="node" presStyleLbl="node1" presStyleIdx="6" presStyleCnt="7">
        <dgm:presLayoutVars>
          <dgm:bulletEnabled val="1"/>
        </dgm:presLayoutVars>
      </dgm:prSet>
      <dgm:spPr>
        <a:xfrm>
          <a:off x="553580" y="596304"/>
          <a:ext cx="1050657" cy="1050657"/>
        </a:xfrm>
        <a:prstGeom prst="ellipse">
          <a:avLst/>
        </a:prstGeom>
      </dgm:spPr>
    </dgm:pt>
  </dgm:ptLst>
  <dgm:cxnLst>
    <dgm:cxn modelId="{D143DD07-481D-4ED7-82C8-949E693C74E5}" type="presOf" srcId="{A7F33F36-29A6-4D2C-BE50-ECFADA9A6D70}" destId="{99D590C2-5D5D-47C1-8113-50E3690FBF3C}" srcOrd="1" destOrd="0" presId="urn:microsoft.com/office/officeart/2005/8/layout/radial5"/>
    <dgm:cxn modelId="{F1B69408-45E1-440A-AADC-36ABBEEA2434}" type="presOf" srcId="{07E23F22-7DDC-4BA5-AB9E-E7EF99829195}" destId="{FDFA3ADC-D6B3-45B3-9008-A47379BFDADA}" srcOrd="0" destOrd="0" presId="urn:microsoft.com/office/officeart/2005/8/layout/radial5"/>
    <dgm:cxn modelId="{7AB78F09-6C02-40C6-9754-FD88306C7DDF}" type="presOf" srcId="{A7F33F36-29A6-4D2C-BE50-ECFADA9A6D70}" destId="{A5CC88E2-1A9D-4432-9FB2-6CC22FA6C47F}" srcOrd="0" destOrd="0" presId="urn:microsoft.com/office/officeart/2005/8/layout/radial5"/>
    <dgm:cxn modelId="{87C0A10A-8DBC-4A72-A3BC-07925B8C0235}" srcId="{EF12C040-65D6-4F87-BCF0-D2C17FEDDE17}" destId="{07E23F22-7DDC-4BA5-AB9E-E7EF99829195}" srcOrd="6" destOrd="0" parTransId="{0524EB17-5979-445E-BE90-8B1AACC7D7EF}" sibTransId="{76237010-E000-4320-B785-0C6A4DA5862A}"/>
    <dgm:cxn modelId="{FEB9BB21-761A-4363-86EF-F3AE883ECE70}" type="presOf" srcId="{E1042A7D-E6CF-4BA5-AD71-A82E02664759}" destId="{270CD021-E0E7-4B99-9A86-72A21AAB425D}" srcOrd="0" destOrd="0" presId="urn:microsoft.com/office/officeart/2005/8/layout/radial5"/>
    <dgm:cxn modelId="{3EF3602E-F7E4-46B0-8E68-8411AA1F9652}" type="presOf" srcId="{B39DFA28-7234-4AC3-A86D-EE63B2454777}" destId="{151076BC-20BE-43A6-9CD5-B897EC48CBCD}" srcOrd="0" destOrd="0" presId="urn:microsoft.com/office/officeart/2005/8/layout/radial5"/>
    <dgm:cxn modelId="{0BCCF337-299F-43A1-B0D2-B2EEF4001E5B}" type="presOf" srcId="{54D7BA09-AA90-4F1F-BF88-2A9EAB720E4B}" destId="{B23D47A7-5DA0-4AEA-9CA2-83C8505014AD}" srcOrd="1" destOrd="0" presId="urn:microsoft.com/office/officeart/2005/8/layout/radial5"/>
    <dgm:cxn modelId="{2679A739-3625-4E35-AD99-C1A10CA0CBDA}" type="presOf" srcId="{5DB1A833-F049-48C9-9D8D-A5A129987240}" destId="{23418203-4688-494A-8940-CA4C0FC44E3E}" srcOrd="1" destOrd="0" presId="urn:microsoft.com/office/officeart/2005/8/layout/radial5"/>
    <dgm:cxn modelId="{F335EF44-E822-49AF-A4E0-072752908FAA}" srcId="{FD17AC0E-3792-4B14-8061-30777F1F2509}" destId="{EF12C040-65D6-4F87-BCF0-D2C17FEDDE17}" srcOrd="0" destOrd="0" parTransId="{2A9B2A86-C40C-4BD6-A372-CE1B1CA427F8}" sibTransId="{FF07E5F8-FC9D-48A2-989D-5F4FA5F22F69}"/>
    <dgm:cxn modelId="{0AC94B47-8805-4AFE-BAB9-98C48E46F44F}" srcId="{EF12C040-65D6-4F87-BCF0-D2C17FEDDE17}" destId="{E2E5D3C3-0228-48D5-9FB9-B1D110451BD5}" srcOrd="0" destOrd="0" parTransId="{A7F33F36-29A6-4D2C-BE50-ECFADA9A6D70}" sibTransId="{BB9D5A4D-D81B-4015-8978-4D14376B748B}"/>
    <dgm:cxn modelId="{F407524B-94AD-40E8-ABAE-C13AF5162987}" type="presOf" srcId="{0524EB17-5979-445E-BE90-8B1AACC7D7EF}" destId="{5306C99A-CE6A-437D-B31A-0A2C6538BD11}" srcOrd="1" destOrd="0" presId="urn:microsoft.com/office/officeart/2005/8/layout/radial5"/>
    <dgm:cxn modelId="{708D9F76-6180-4959-918D-F3E9D78632CB}" type="presOf" srcId="{0524EB17-5979-445E-BE90-8B1AACC7D7EF}" destId="{2BA9B4F9-EE39-453C-9677-98ADD75CE80C}" srcOrd="0" destOrd="0" presId="urn:microsoft.com/office/officeart/2005/8/layout/radial5"/>
    <dgm:cxn modelId="{7DD3C480-F8E2-4777-9E31-BD549AE77AAC}" type="presOf" srcId="{B850812F-B38F-4856-B20D-DD9584F99472}" destId="{1A55C649-C40D-4E63-BE87-6E12F07620A5}" srcOrd="1" destOrd="0" presId="urn:microsoft.com/office/officeart/2005/8/layout/radial5"/>
    <dgm:cxn modelId="{749E8185-8E9B-4447-8B92-2DF9786C2890}" type="presOf" srcId="{EF12C040-65D6-4F87-BCF0-D2C17FEDDE17}" destId="{17D08855-6E5E-441F-AC31-93608B7C1A1B}" srcOrd="0" destOrd="0" presId="urn:microsoft.com/office/officeart/2005/8/layout/radial5"/>
    <dgm:cxn modelId="{C74CB28F-7F0F-4703-B14A-F8AF8B7C048B}" srcId="{EF12C040-65D6-4F87-BCF0-D2C17FEDDE17}" destId="{CBEADA2A-68C3-40CC-96EA-36CE02F45113}" srcOrd="5" destOrd="0" parTransId="{B850812F-B38F-4856-B20D-DD9584F99472}" sibTransId="{F4A4BFEE-BDEC-4C8C-8B20-97C5471A1D19}"/>
    <dgm:cxn modelId="{84A89C91-60A8-4CEA-BBC6-91E847E2B7A5}" type="presOf" srcId="{54D7BA09-AA90-4F1F-BF88-2A9EAB720E4B}" destId="{9E0E15E9-6EC0-4621-A37B-FB4CF4A27CEC}" srcOrd="0" destOrd="0" presId="urn:microsoft.com/office/officeart/2005/8/layout/radial5"/>
    <dgm:cxn modelId="{EA41969D-5213-4774-8A0B-375A6B27F8B3}" type="presOf" srcId="{2DC2B272-5DD2-4A56-A384-E59118405AF2}" destId="{6D61708C-D337-41F0-BD79-FD2B4C17B567}" srcOrd="0" destOrd="0" presId="urn:microsoft.com/office/officeart/2005/8/layout/radial5"/>
    <dgm:cxn modelId="{ABA6ECA4-C7C0-4356-81C9-B736E0FBFA6F}" type="presOf" srcId="{AB601BAB-A9FB-4ACD-9F75-F0052ED28BDA}" destId="{4829FDF3-66CD-42C4-97D4-1BA7F103C4AC}" srcOrd="0" destOrd="0" presId="urn:microsoft.com/office/officeart/2005/8/layout/radial5"/>
    <dgm:cxn modelId="{864E19AD-21B9-44F8-ADCC-DB9FF1EA3177}" type="presOf" srcId="{E2E5D3C3-0228-48D5-9FB9-B1D110451BD5}" destId="{53D64A1A-3E7F-4AD1-A300-52EDC3DC0EB5}" srcOrd="0" destOrd="0" presId="urn:microsoft.com/office/officeart/2005/8/layout/radial5"/>
    <dgm:cxn modelId="{109D54B7-6DAD-49F6-A05F-0D4D633711F8}" srcId="{EF12C040-65D6-4F87-BCF0-D2C17FEDDE17}" destId="{E1042A7D-E6CF-4BA5-AD71-A82E02664759}" srcOrd="2" destOrd="0" parTransId="{AB601BAB-A9FB-4ACD-9F75-F0052ED28BDA}" sibTransId="{9C955C1F-264B-431B-9442-E5AA9BF82DCD}"/>
    <dgm:cxn modelId="{D75342BA-C30B-4443-918D-86F0E45A02E1}" type="presOf" srcId="{2DC2B272-5DD2-4A56-A384-E59118405AF2}" destId="{119B8BD0-3679-4CDA-A847-62570DCABD83}" srcOrd="1" destOrd="0" presId="urn:microsoft.com/office/officeart/2005/8/layout/radial5"/>
    <dgm:cxn modelId="{EF2CF6BB-72E1-49AB-8C7E-9F426CB9D540}" type="presOf" srcId="{161E27E1-31BE-4CCF-AB20-EB2B363407EF}" destId="{9DFB683A-398C-467B-A7BD-C6CC8D45221D}" srcOrd="0" destOrd="0" presId="urn:microsoft.com/office/officeart/2005/8/layout/radial5"/>
    <dgm:cxn modelId="{6B48D2BC-77E4-4407-AE94-11088359AA23}" srcId="{EF12C040-65D6-4F87-BCF0-D2C17FEDDE17}" destId="{B39DFA28-7234-4AC3-A86D-EE63B2454777}" srcOrd="1" destOrd="0" parTransId="{5DB1A833-F049-48C9-9D8D-A5A129987240}" sibTransId="{90E22340-5C2D-44CE-AC26-068D84AB327D}"/>
    <dgm:cxn modelId="{070FA6C3-7535-4E75-94DA-244809791137}" type="presOf" srcId="{5DB1A833-F049-48C9-9D8D-A5A129987240}" destId="{A7CA4F7B-18C2-4195-90E0-B39837DC737C}" srcOrd="0" destOrd="0" presId="urn:microsoft.com/office/officeart/2005/8/layout/radial5"/>
    <dgm:cxn modelId="{B22C16C4-851A-4C28-879C-550BBFC7892E}" srcId="{EF12C040-65D6-4F87-BCF0-D2C17FEDDE17}" destId="{161E27E1-31BE-4CCF-AB20-EB2B363407EF}" srcOrd="3" destOrd="0" parTransId="{2DC2B272-5DD2-4A56-A384-E59118405AF2}" sibTransId="{1B516A0D-6D07-4CE3-A300-4A3EC77B3E0D}"/>
    <dgm:cxn modelId="{846F77C4-EFA8-45B1-AD99-FA71B2BD72B3}" type="presOf" srcId="{CBEADA2A-68C3-40CC-96EA-36CE02F45113}" destId="{7A1656A1-1C9A-4D5B-9FDA-AB8CD662FACA}" srcOrd="0" destOrd="0" presId="urn:microsoft.com/office/officeart/2005/8/layout/radial5"/>
    <dgm:cxn modelId="{C18839D6-4FBB-4A39-874E-28104F9AD2D6}" srcId="{EF12C040-65D6-4F87-BCF0-D2C17FEDDE17}" destId="{AB129446-8C70-4386-BAAA-EF0C26A5E1D8}" srcOrd="4" destOrd="0" parTransId="{54D7BA09-AA90-4F1F-BF88-2A9EAB720E4B}" sibTransId="{C6FA6AFC-10A8-42CF-AA42-D8859CB6906B}"/>
    <dgm:cxn modelId="{63FADBE0-FBAF-4C4E-9948-BE10784587C9}" type="presOf" srcId="{AB129446-8C70-4386-BAAA-EF0C26A5E1D8}" destId="{FFDD6199-8327-4796-BF89-F7826411A1AE}" srcOrd="0" destOrd="0" presId="urn:microsoft.com/office/officeart/2005/8/layout/radial5"/>
    <dgm:cxn modelId="{C0BB7EF4-2AFB-408B-8BF5-8583BC3766E0}" type="presOf" srcId="{B850812F-B38F-4856-B20D-DD9584F99472}" destId="{14E3A298-AD01-4E68-8129-4CC366B790FF}" srcOrd="0" destOrd="0" presId="urn:microsoft.com/office/officeart/2005/8/layout/radial5"/>
    <dgm:cxn modelId="{DAC380F7-CF6D-44ED-89A9-85A0F2BB70F7}" type="presOf" srcId="{FD17AC0E-3792-4B14-8061-30777F1F2509}" destId="{E087B805-CCDC-4733-BD75-41F4BEE6BD40}" srcOrd="0" destOrd="0" presId="urn:microsoft.com/office/officeart/2005/8/layout/radial5"/>
    <dgm:cxn modelId="{EE4853FE-1530-475A-BF2D-7AB2D8903828}" type="presOf" srcId="{AB601BAB-A9FB-4ACD-9F75-F0052ED28BDA}" destId="{FAC740E5-9E18-439F-A0B7-21BF000A251D}" srcOrd="1" destOrd="0" presId="urn:microsoft.com/office/officeart/2005/8/layout/radial5"/>
    <dgm:cxn modelId="{AED3140A-ABFC-44E2-8844-568A0340A6D4}" type="presParOf" srcId="{E087B805-CCDC-4733-BD75-41F4BEE6BD40}" destId="{17D08855-6E5E-441F-AC31-93608B7C1A1B}" srcOrd="0" destOrd="0" presId="urn:microsoft.com/office/officeart/2005/8/layout/radial5"/>
    <dgm:cxn modelId="{E06AB4AD-D55D-4DC9-976C-CF1CC077F24B}" type="presParOf" srcId="{E087B805-CCDC-4733-BD75-41F4BEE6BD40}" destId="{A5CC88E2-1A9D-4432-9FB2-6CC22FA6C47F}" srcOrd="1" destOrd="0" presId="urn:microsoft.com/office/officeart/2005/8/layout/radial5"/>
    <dgm:cxn modelId="{049399B4-90AD-4DEB-864E-A249ECC9A4BB}" type="presParOf" srcId="{A5CC88E2-1A9D-4432-9FB2-6CC22FA6C47F}" destId="{99D590C2-5D5D-47C1-8113-50E3690FBF3C}" srcOrd="0" destOrd="0" presId="urn:microsoft.com/office/officeart/2005/8/layout/radial5"/>
    <dgm:cxn modelId="{E22D4637-A615-4039-B194-0597D088F7C5}" type="presParOf" srcId="{E087B805-CCDC-4733-BD75-41F4BEE6BD40}" destId="{53D64A1A-3E7F-4AD1-A300-52EDC3DC0EB5}" srcOrd="2" destOrd="0" presId="urn:microsoft.com/office/officeart/2005/8/layout/radial5"/>
    <dgm:cxn modelId="{BD234736-30CA-4B48-B692-23119F23DE72}" type="presParOf" srcId="{E087B805-CCDC-4733-BD75-41F4BEE6BD40}" destId="{A7CA4F7B-18C2-4195-90E0-B39837DC737C}" srcOrd="3" destOrd="0" presId="urn:microsoft.com/office/officeart/2005/8/layout/radial5"/>
    <dgm:cxn modelId="{25DA6F6E-2D02-4F27-A92A-3AA73F780087}" type="presParOf" srcId="{A7CA4F7B-18C2-4195-90E0-B39837DC737C}" destId="{23418203-4688-494A-8940-CA4C0FC44E3E}" srcOrd="0" destOrd="0" presId="urn:microsoft.com/office/officeart/2005/8/layout/radial5"/>
    <dgm:cxn modelId="{2A864446-FA55-4E38-A642-61B941FB7A12}" type="presParOf" srcId="{E087B805-CCDC-4733-BD75-41F4BEE6BD40}" destId="{151076BC-20BE-43A6-9CD5-B897EC48CBCD}" srcOrd="4" destOrd="0" presId="urn:microsoft.com/office/officeart/2005/8/layout/radial5"/>
    <dgm:cxn modelId="{8DC10FF0-43E0-49BD-889C-307A9A58D2DD}" type="presParOf" srcId="{E087B805-CCDC-4733-BD75-41F4BEE6BD40}" destId="{4829FDF3-66CD-42C4-97D4-1BA7F103C4AC}" srcOrd="5" destOrd="0" presId="urn:microsoft.com/office/officeart/2005/8/layout/radial5"/>
    <dgm:cxn modelId="{923E5049-AF93-478A-88BF-3FB4811E2F8D}" type="presParOf" srcId="{4829FDF3-66CD-42C4-97D4-1BA7F103C4AC}" destId="{FAC740E5-9E18-439F-A0B7-21BF000A251D}" srcOrd="0" destOrd="0" presId="urn:microsoft.com/office/officeart/2005/8/layout/radial5"/>
    <dgm:cxn modelId="{19B58720-F787-4930-A050-E2EF48C6E428}" type="presParOf" srcId="{E087B805-CCDC-4733-BD75-41F4BEE6BD40}" destId="{270CD021-E0E7-4B99-9A86-72A21AAB425D}" srcOrd="6" destOrd="0" presId="urn:microsoft.com/office/officeart/2005/8/layout/radial5"/>
    <dgm:cxn modelId="{7C4E833F-D563-4D22-B6F0-05BC8C23923C}" type="presParOf" srcId="{E087B805-CCDC-4733-BD75-41F4BEE6BD40}" destId="{6D61708C-D337-41F0-BD79-FD2B4C17B567}" srcOrd="7" destOrd="0" presId="urn:microsoft.com/office/officeart/2005/8/layout/radial5"/>
    <dgm:cxn modelId="{143F0AD4-71E0-4EBF-9891-F0BB0F882D0A}" type="presParOf" srcId="{6D61708C-D337-41F0-BD79-FD2B4C17B567}" destId="{119B8BD0-3679-4CDA-A847-62570DCABD83}" srcOrd="0" destOrd="0" presId="urn:microsoft.com/office/officeart/2005/8/layout/radial5"/>
    <dgm:cxn modelId="{A77838F7-E79E-4CBD-80B2-AF69F930061C}" type="presParOf" srcId="{E087B805-CCDC-4733-BD75-41F4BEE6BD40}" destId="{9DFB683A-398C-467B-A7BD-C6CC8D45221D}" srcOrd="8" destOrd="0" presId="urn:microsoft.com/office/officeart/2005/8/layout/radial5"/>
    <dgm:cxn modelId="{6A30F5C9-DB13-427C-8E62-EBF7D08B70B2}" type="presParOf" srcId="{E087B805-CCDC-4733-BD75-41F4BEE6BD40}" destId="{9E0E15E9-6EC0-4621-A37B-FB4CF4A27CEC}" srcOrd="9" destOrd="0" presId="urn:microsoft.com/office/officeart/2005/8/layout/radial5"/>
    <dgm:cxn modelId="{269D9C65-E926-4BAD-ABA9-81ED9159280F}" type="presParOf" srcId="{9E0E15E9-6EC0-4621-A37B-FB4CF4A27CEC}" destId="{B23D47A7-5DA0-4AEA-9CA2-83C8505014AD}" srcOrd="0" destOrd="0" presId="urn:microsoft.com/office/officeart/2005/8/layout/radial5"/>
    <dgm:cxn modelId="{92E44672-8346-4DCE-A5E1-AB62E3723E84}" type="presParOf" srcId="{E087B805-CCDC-4733-BD75-41F4BEE6BD40}" destId="{FFDD6199-8327-4796-BF89-F7826411A1AE}" srcOrd="10" destOrd="0" presId="urn:microsoft.com/office/officeart/2005/8/layout/radial5"/>
    <dgm:cxn modelId="{AF744CF3-1D50-4350-AB9A-048C474BA38A}" type="presParOf" srcId="{E087B805-CCDC-4733-BD75-41F4BEE6BD40}" destId="{14E3A298-AD01-4E68-8129-4CC366B790FF}" srcOrd="11" destOrd="0" presId="urn:microsoft.com/office/officeart/2005/8/layout/radial5"/>
    <dgm:cxn modelId="{C03BFF57-C0AA-4CC3-AC10-55F0864394CF}" type="presParOf" srcId="{14E3A298-AD01-4E68-8129-4CC366B790FF}" destId="{1A55C649-C40D-4E63-BE87-6E12F07620A5}" srcOrd="0" destOrd="0" presId="urn:microsoft.com/office/officeart/2005/8/layout/radial5"/>
    <dgm:cxn modelId="{02E4F5A4-F039-484A-A7DE-52153C4B4E15}" type="presParOf" srcId="{E087B805-CCDC-4733-BD75-41F4BEE6BD40}" destId="{7A1656A1-1C9A-4D5B-9FDA-AB8CD662FACA}" srcOrd="12" destOrd="0" presId="urn:microsoft.com/office/officeart/2005/8/layout/radial5"/>
    <dgm:cxn modelId="{5B8A5199-4364-4C1C-BB50-3123F8040D40}" type="presParOf" srcId="{E087B805-CCDC-4733-BD75-41F4BEE6BD40}" destId="{2BA9B4F9-EE39-453C-9677-98ADD75CE80C}" srcOrd="13" destOrd="0" presId="urn:microsoft.com/office/officeart/2005/8/layout/radial5"/>
    <dgm:cxn modelId="{8D98650C-6545-471D-A6BF-8D99C6033686}" type="presParOf" srcId="{2BA9B4F9-EE39-453C-9677-98ADD75CE80C}" destId="{5306C99A-CE6A-437D-B31A-0A2C6538BD11}" srcOrd="0" destOrd="0" presId="urn:microsoft.com/office/officeart/2005/8/layout/radial5"/>
    <dgm:cxn modelId="{364A8B42-387B-4374-ABE4-A9778465EDAB}" type="presParOf" srcId="{E087B805-CCDC-4733-BD75-41F4BEE6BD40}" destId="{FDFA3ADC-D6B3-45B3-9008-A47379BFDADA}" srcOrd="14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D08855-6E5E-441F-AC31-93608B7C1A1B}">
      <dsp:nvSpPr>
        <dsp:cNvPr id="0" name=""/>
        <dsp:cNvSpPr/>
      </dsp:nvSpPr>
      <dsp:spPr>
        <a:xfrm>
          <a:off x="1802505" y="1553053"/>
          <a:ext cx="1019418" cy="11042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Calibri"/>
              <a:ea typeface="+mn-ea"/>
              <a:cs typeface="+mn-cs"/>
            </a:rPr>
            <a:t>Immediate Priorities </a:t>
          </a:r>
          <a:endParaRPr lang="en-US" sz="1000" kern="1200" dirty="0">
            <a:latin typeface="Calibri"/>
            <a:ea typeface="+mn-ea"/>
            <a:cs typeface="+mn-cs"/>
          </a:endParaRPr>
        </a:p>
      </dsp:txBody>
      <dsp:txXfrm>
        <a:off x="1951795" y="1714762"/>
        <a:ext cx="720838" cy="780800"/>
      </dsp:txXfrm>
    </dsp:sp>
    <dsp:sp modelId="{A5CC88E2-1A9D-4432-9FB2-6CC22FA6C47F}">
      <dsp:nvSpPr>
        <dsp:cNvPr id="0" name=""/>
        <dsp:cNvSpPr/>
      </dsp:nvSpPr>
      <dsp:spPr>
        <a:xfrm rot="16200000">
          <a:off x="2179709" y="1112086"/>
          <a:ext cx="265010" cy="3969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2219461" y="1231221"/>
        <a:ext cx="185507" cy="238149"/>
      </dsp:txXfrm>
    </dsp:sp>
    <dsp:sp modelId="{53D64A1A-3E7F-4AD1-A300-52EDC3DC0EB5}">
      <dsp:nvSpPr>
        <dsp:cNvPr id="0" name=""/>
        <dsp:cNvSpPr/>
      </dsp:nvSpPr>
      <dsp:spPr>
        <a:xfrm>
          <a:off x="1786886" y="2376"/>
          <a:ext cx="1050657" cy="10506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COVID-19</a:t>
          </a:r>
          <a:endParaRPr lang="en-US" sz="1000" kern="1200" dirty="0"/>
        </a:p>
      </dsp:txBody>
      <dsp:txXfrm>
        <a:off x="1940751" y="156241"/>
        <a:ext cx="742927" cy="742927"/>
      </dsp:txXfrm>
    </dsp:sp>
    <dsp:sp modelId="{A7CA4F7B-18C2-4195-90E0-B39837DC737C}">
      <dsp:nvSpPr>
        <dsp:cNvPr id="0" name=""/>
        <dsp:cNvSpPr/>
      </dsp:nvSpPr>
      <dsp:spPr>
        <a:xfrm rot="19285714">
          <a:off x="2782870" y="1419971"/>
          <a:ext cx="279376" cy="3969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2792013" y="1525482"/>
        <a:ext cx="195563" cy="238149"/>
      </dsp:txXfrm>
    </dsp:sp>
    <dsp:sp modelId="{151076BC-20BE-43A6-9CD5-B897EC48CBCD}">
      <dsp:nvSpPr>
        <dsp:cNvPr id="0" name=""/>
        <dsp:cNvSpPr/>
      </dsp:nvSpPr>
      <dsp:spPr>
        <a:xfrm>
          <a:off x="3020191" y="596304"/>
          <a:ext cx="1050657" cy="10506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Calibri"/>
              <a:ea typeface="+mn-ea"/>
              <a:cs typeface="+mn-cs"/>
            </a:rPr>
            <a:t>Climate</a:t>
          </a:r>
          <a:endParaRPr lang="en-US" sz="1000" kern="1200" dirty="0">
            <a:latin typeface="Calibri"/>
            <a:ea typeface="+mn-ea"/>
            <a:cs typeface="+mn-cs"/>
          </a:endParaRPr>
        </a:p>
      </dsp:txBody>
      <dsp:txXfrm>
        <a:off x="3174056" y="750169"/>
        <a:ext cx="742927" cy="742927"/>
      </dsp:txXfrm>
    </dsp:sp>
    <dsp:sp modelId="{4829FDF3-66CD-42C4-97D4-1BA7F103C4AC}">
      <dsp:nvSpPr>
        <dsp:cNvPr id="0" name=""/>
        <dsp:cNvSpPr/>
      </dsp:nvSpPr>
      <dsp:spPr>
        <a:xfrm rot="771429">
          <a:off x="2923318" y="2078879"/>
          <a:ext cx="286488" cy="3969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2924395" y="2148700"/>
        <a:ext cx="200542" cy="238149"/>
      </dsp:txXfrm>
    </dsp:sp>
    <dsp:sp modelId="{270CD021-E0E7-4B99-9A86-72A21AAB425D}">
      <dsp:nvSpPr>
        <dsp:cNvPr id="0" name=""/>
        <dsp:cNvSpPr/>
      </dsp:nvSpPr>
      <dsp:spPr>
        <a:xfrm>
          <a:off x="3324792" y="1930850"/>
          <a:ext cx="1050657" cy="10506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Calibri"/>
              <a:ea typeface="+mn-ea"/>
              <a:cs typeface="+mn-cs"/>
            </a:rPr>
            <a:t>Racial Equity</a:t>
          </a:r>
          <a:endParaRPr lang="en-US" sz="1000" kern="1200" dirty="0">
            <a:latin typeface="Calibri"/>
            <a:ea typeface="+mn-ea"/>
            <a:cs typeface="+mn-cs"/>
          </a:endParaRPr>
        </a:p>
      </dsp:txBody>
      <dsp:txXfrm>
        <a:off x="3478657" y="2084715"/>
        <a:ext cx="742927" cy="742927"/>
      </dsp:txXfrm>
    </dsp:sp>
    <dsp:sp modelId="{6D61708C-D337-41F0-BD79-FD2B4C17B567}">
      <dsp:nvSpPr>
        <dsp:cNvPr id="0" name=""/>
        <dsp:cNvSpPr/>
      </dsp:nvSpPr>
      <dsp:spPr>
        <a:xfrm rot="3857143">
          <a:off x="2520187" y="2618551"/>
          <a:ext cx="269669" cy="3969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2543087" y="2661489"/>
        <a:ext cx="188768" cy="238149"/>
      </dsp:txXfrm>
    </dsp:sp>
    <dsp:sp modelId="{9DFB683A-398C-467B-A7BD-C6CC8D45221D}">
      <dsp:nvSpPr>
        <dsp:cNvPr id="0" name=""/>
        <dsp:cNvSpPr/>
      </dsp:nvSpPr>
      <dsp:spPr>
        <a:xfrm>
          <a:off x="2471319" y="3001072"/>
          <a:ext cx="1050657" cy="10506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Calibri"/>
              <a:ea typeface="+mn-ea"/>
              <a:cs typeface="+mn-cs"/>
            </a:rPr>
            <a:t>Economy</a:t>
          </a:r>
          <a:endParaRPr lang="en-US" sz="1000" kern="1200" dirty="0">
            <a:latin typeface="Calibri"/>
            <a:ea typeface="+mn-ea"/>
            <a:cs typeface="+mn-cs"/>
          </a:endParaRPr>
        </a:p>
      </dsp:txBody>
      <dsp:txXfrm>
        <a:off x="2625184" y="3154937"/>
        <a:ext cx="742927" cy="742927"/>
      </dsp:txXfrm>
    </dsp:sp>
    <dsp:sp modelId="{9E0E15E9-6EC0-4621-A37B-FB4CF4A27CEC}">
      <dsp:nvSpPr>
        <dsp:cNvPr id="0" name=""/>
        <dsp:cNvSpPr/>
      </dsp:nvSpPr>
      <dsp:spPr>
        <a:xfrm rot="6942857">
          <a:off x="1834572" y="2618551"/>
          <a:ext cx="269669" cy="3969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10800000">
        <a:off x="1892573" y="2661489"/>
        <a:ext cx="188768" cy="238149"/>
      </dsp:txXfrm>
    </dsp:sp>
    <dsp:sp modelId="{FFDD6199-8327-4796-BF89-F7826411A1AE}">
      <dsp:nvSpPr>
        <dsp:cNvPr id="0" name=""/>
        <dsp:cNvSpPr/>
      </dsp:nvSpPr>
      <dsp:spPr>
        <a:xfrm>
          <a:off x="1102453" y="3001072"/>
          <a:ext cx="1050657" cy="10506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Calibri"/>
              <a:ea typeface="+mn-ea"/>
              <a:cs typeface="+mn-cs"/>
            </a:rPr>
            <a:t>Health Care</a:t>
          </a:r>
          <a:endParaRPr lang="en-US" sz="1000" kern="1200" dirty="0">
            <a:latin typeface="Calibri"/>
            <a:ea typeface="+mn-ea"/>
            <a:cs typeface="+mn-cs"/>
          </a:endParaRPr>
        </a:p>
      </dsp:txBody>
      <dsp:txXfrm>
        <a:off x="1256318" y="3154937"/>
        <a:ext cx="742927" cy="742927"/>
      </dsp:txXfrm>
    </dsp:sp>
    <dsp:sp modelId="{14E3A298-AD01-4E68-8129-4CC366B790FF}">
      <dsp:nvSpPr>
        <dsp:cNvPr id="0" name=""/>
        <dsp:cNvSpPr/>
      </dsp:nvSpPr>
      <dsp:spPr>
        <a:xfrm rot="10028571">
          <a:off x="1414622" y="2078879"/>
          <a:ext cx="286488" cy="3969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10800000">
        <a:off x="1499491" y="2148700"/>
        <a:ext cx="200542" cy="238149"/>
      </dsp:txXfrm>
    </dsp:sp>
    <dsp:sp modelId="{7A1656A1-1C9A-4D5B-9FDA-AB8CD662FACA}">
      <dsp:nvSpPr>
        <dsp:cNvPr id="0" name=""/>
        <dsp:cNvSpPr/>
      </dsp:nvSpPr>
      <dsp:spPr>
        <a:xfrm>
          <a:off x="248979" y="1930850"/>
          <a:ext cx="1050657" cy="10506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Calibri"/>
              <a:ea typeface="+mn-ea"/>
              <a:cs typeface="+mn-cs"/>
            </a:rPr>
            <a:t>Immigration </a:t>
          </a:r>
          <a:endParaRPr lang="en-US" sz="1000" kern="1200" dirty="0">
            <a:latin typeface="Calibri"/>
            <a:ea typeface="+mn-ea"/>
            <a:cs typeface="+mn-cs"/>
          </a:endParaRPr>
        </a:p>
      </dsp:txBody>
      <dsp:txXfrm>
        <a:off x="402844" y="2084715"/>
        <a:ext cx="742927" cy="742927"/>
      </dsp:txXfrm>
    </dsp:sp>
    <dsp:sp modelId="{2BA9B4F9-EE39-453C-9677-98ADD75CE80C}">
      <dsp:nvSpPr>
        <dsp:cNvPr id="0" name=""/>
        <dsp:cNvSpPr/>
      </dsp:nvSpPr>
      <dsp:spPr>
        <a:xfrm rot="13114286">
          <a:off x="1562183" y="1419971"/>
          <a:ext cx="279376" cy="3969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10800000">
        <a:off x="1636853" y="1525482"/>
        <a:ext cx="195563" cy="238149"/>
      </dsp:txXfrm>
    </dsp:sp>
    <dsp:sp modelId="{FDFA3ADC-D6B3-45B3-9008-A47379BFDADA}">
      <dsp:nvSpPr>
        <dsp:cNvPr id="0" name=""/>
        <dsp:cNvSpPr/>
      </dsp:nvSpPr>
      <dsp:spPr>
        <a:xfrm>
          <a:off x="553580" y="596304"/>
          <a:ext cx="1050657" cy="10506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Calibri"/>
              <a:ea typeface="+mn-ea"/>
              <a:cs typeface="+mn-cs"/>
            </a:rPr>
            <a:t>Restoring</a:t>
          </a:r>
          <a:r>
            <a:rPr lang="en-US" sz="1000" kern="1200"/>
            <a:t> America’s Global Standing</a:t>
          </a:r>
          <a:endParaRPr lang="en-US" sz="1000" kern="1200" dirty="0"/>
        </a:p>
      </dsp:txBody>
      <dsp:txXfrm>
        <a:off x="707445" y="750169"/>
        <a:ext cx="742927" cy="7429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86AB6-40ED-465D-8045-FBBB0C386C13}" type="datetimeFigureOut">
              <a:rPr lang="en-US" smtClean="0"/>
              <a:t>10/19/21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34BD7-5DD2-432A-8F84-0E05342D6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45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Presentation title slide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not change colors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 title where designated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34BD7-5DD2-432A-8F84-0E05342D61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6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34BD7-5DD2-432A-8F84-0E05342D61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26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34BD7-5DD2-432A-8F84-0E05342D61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60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34BD7-5DD2-432A-8F84-0E05342D61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452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134BD7-5DD2-432A-8F84-0E05342D61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418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134BD7-5DD2-432A-8F84-0E05342D61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377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34BD7-5DD2-432A-8F84-0E05342D61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19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240472"/>
            <a:ext cx="9144000" cy="803795"/>
          </a:xfrm>
          <a:prstGeom prst="rect">
            <a:avLst/>
          </a:prstGeom>
          <a:solidFill>
            <a:srgbClr val="A4A7AA">
              <a:alpha val="4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11094" y="1"/>
            <a:ext cx="8832906" cy="4125509"/>
          </a:xfrm>
          <a:prstGeom prst="rect">
            <a:avLst/>
          </a:prstGeom>
          <a:solidFill>
            <a:srgbClr val="1E38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"/>
            <a:ext cx="311094" cy="4125509"/>
          </a:xfrm>
          <a:prstGeom prst="rect">
            <a:avLst/>
          </a:prstGeom>
          <a:solidFill>
            <a:srgbClr val="CF35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135380" y="1955673"/>
            <a:ext cx="8008619" cy="1950035"/>
          </a:xfrm>
          <a:prstGeom prst="rect">
            <a:avLst/>
          </a:prstGeom>
          <a:solidFill>
            <a:srgbClr val="1C69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283204" y="170521"/>
            <a:ext cx="7676582" cy="414212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95AC9F-E362-4AF5-88B1-9D5E086D01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0606" y="4327232"/>
            <a:ext cx="2841625" cy="6191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Location of Presentation Date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C75B8A7-8EEA-4F38-A82A-DBDE34A739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4539" y="1955672"/>
            <a:ext cx="6925245" cy="1950035"/>
          </a:xfrm>
        </p:spPr>
        <p:txBody>
          <a:bodyPr anchor="ctr">
            <a:normAutofit/>
          </a:bodyPr>
          <a:lstStyle>
            <a:lvl1pPr marL="0" indent="0" algn="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6705600" y="4294784"/>
            <a:ext cx="2254184" cy="695417"/>
            <a:chOff x="5991773" y="5731961"/>
            <a:chExt cx="2968012" cy="915633"/>
          </a:xfrm>
        </p:grpSpPr>
        <p:pic>
          <p:nvPicPr>
            <p:cNvPr id="16" name="Picture 15" descr="12652_SAMHSA_LogoRedesign_FINAL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6600" y="5891367"/>
              <a:ext cx="1873185" cy="666470"/>
            </a:xfrm>
            <a:prstGeom prst="rect">
              <a:avLst/>
            </a:prstGeom>
          </p:spPr>
        </p:pic>
        <p:pic>
          <p:nvPicPr>
            <p:cNvPr id="18" name="Picture 17" descr="HHS-Logo-camera-ready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1773" y="5731961"/>
              <a:ext cx="963363" cy="9156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5982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47015"/>
            <a:ext cx="8229600" cy="364760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7371E86-DC47-4E56-B42C-F7C6629C74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7CF833B0-75C1-4D45-98F9-211F79DE9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12652_SAMHSA_LogoRedesign_FIN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236" y="4705093"/>
            <a:ext cx="1071567" cy="38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053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ertical Text Placeholder 2">
            <a:extLst>
              <a:ext uri="{FF2B5EF4-FFF2-40B4-BE49-F238E27FC236}">
                <a16:creationId xmlns:a16="http://schemas.microsoft.com/office/drawing/2014/main" id="{4C95A494-F140-4FCC-B3E7-9D84457415E7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>
          <a:xfrm>
            <a:off x="457200" y="947015"/>
            <a:ext cx="6019800" cy="364760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71CABD9-2B2A-4BA2-9DB4-296F1FBE0A1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197D3B14-2836-4373-815E-B723FCD89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30EC90A-617D-436B-9C30-8145B7FFEF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5400000">
            <a:off x="5834298" y="1742121"/>
            <a:ext cx="3647609" cy="20573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pic>
        <p:nvPicPr>
          <p:cNvPr id="7" name="Picture 6" descr="12652_SAMHSA_LogoRedesign_FIN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236" y="4705093"/>
            <a:ext cx="1071567" cy="38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376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C9CA1720-02F3-46D5-91D9-004D8178A80E}"/>
              </a:ext>
            </a:extLst>
          </p:cNvPr>
          <p:cNvSpPr txBox="1"/>
          <p:nvPr userDrawn="1"/>
        </p:nvSpPr>
        <p:spPr>
          <a:xfrm>
            <a:off x="457200" y="1001168"/>
            <a:ext cx="82296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SAMHSA’s mission is to reduce the impact of substance abuse and mental illness on America’s communities.</a:t>
            </a:r>
          </a:p>
          <a:p>
            <a:r>
              <a:rPr lang="en-US" sz="1800" dirty="0"/>
              <a:t>                  </a:t>
            </a:r>
          </a:p>
          <a:p>
            <a:pPr algn="ctr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sz="1400" dirty="0"/>
          </a:p>
          <a:p>
            <a:pPr>
              <a:spcBef>
                <a:spcPts val="0"/>
              </a:spcBef>
            </a:pPr>
            <a:endParaRPr lang="en-US" sz="1400" dirty="0"/>
          </a:p>
          <a:p>
            <a:pPr algn="ctr">
              <a:spcBef>
                <a:spcPts val="2400"/>
              </a:spcBef>
            </a:pPr>
            <a:r>
              <a:rPr lang="en-US" sz="4000" dirty="0"/>
              <a:t>www.samhsa.gov</a:t>
            </a:r>
          </a:p>
          <a:p>
            <a:pPr algn="ctr">
              <a:spcBef>
                <a:spcPts val="3000"/>
              </a:spcBef>
            </a:pPr>
            <a:r>
              <a:rPr lang="en-US" sz="2400" dirty="0"/>
              <a:t>1-877-SAMHSA-7 (1-877-726-4727) ● 1-800-487-4889 (TDD)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48F7EC-8EE8-4B66-800B-C5AA9FC413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3A27E57-9852-43E2-9EA6-11925D42D1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69091E6D-2812-48AA-839F-22FB3CC77F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928917"/>
            <a:ext cx="8229600" cy="120140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481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A5E43-5E08-4571-8A3D-76A8780BE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4F4A29-E200-4C1C-94BB-8C84BF8993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A2D9EF6-3FB5-4253-AB02-030F950A61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7506" y="989675"/>
            <a:ext cx="8369294" cy="914400"/>
          </a:xfr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4601820A-F0CB-4338-9234-13466F164E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7506" y="1929949"/>
            <a:ext cx="8369294" cy="914400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D2A5F6E9-C3CD-4B07-B65C-67B35CEA17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7506" y="2956234"/>
            <a:ext cx="8369294" cy="914400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6C57AB5E-55EB-40AF-A1AE-21C38ECEED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7506" y="4166767"/>
            <a:ext cx="8369294" cy="528069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5259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240472"/>
            <a:ext cx="9144000" cy="803795"/>
          </a:xfrm>
          <a:prstGeom prst="rect">
            <a:avLst/>
          </a:prstGeom>
          <a:solidFill>
            <a:srgbClr val="A4A7AA">
              <a:alpha val="4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11094" y="1"/>
            <a:ext cx="8832906" cy="4125509"/>
          </a:xfrm>
          <a:prstGeom prst="rect">
            <a:avLst/>
          </a:prstGeom>
          <a:solidFill>
            <a:srgbClr val="1E38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"/>
            <a:ext cx="311094" cy="4125509"/>
          </a:xfrm>
          <a:prstGeom prst="rect">
            <a:avLst/>
          </a:prstGeom>
          <a:solidFill>
            <a:srgbClr val="CF35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826170" y="1955673"/>
            <a:ext cx="7317829" cy="1950035"/>
          </a:xfrm>
          <a:prstGeom prst="rect">
            <a:avLst/>
          </a:prstGeom>
          <a:solidFill>
            <a:srgbClr val="1C69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283204" y="170521"/>
            <a:ext cx="7676582" cy="414212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95AC9F-E362-4AF5-88B1-9D5E086D01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0606" y="4327232"/>
            <a:ext cx="2841625" cy="6191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Location of Presentation Date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C75B8A7-8EEA-4F38-A82A-DBDE34A739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6171" y="1955672"/>
            <a:ext cx="7133614" cy="1950035"/>
          </a:xfrm>
        </p:spPr>
        <p:txBody>
          <a:bodyPr anchor="ctr">
            <a:normAutofit/>
          </a:bodyPr>
          <a:lstStyle>
            <a:lvl1pPr marL="0" indent="0" algn="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371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7015"/>
            <a:ext cx="8229600" cy="364760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80ED1A56-7323-4FB6-8ACF-1DE99B8B8B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BAA7C934-AF63-4AE4-9879-7DC885F56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3497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C25D06C-5CC4-414F-B64F-A967EB8BC5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131B094D-1F11-4308-9A4E-9FF5E5E08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3318493"/>
            <a:ext cx="7772400" cy="7297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6352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47015"/>
            <a:ext cx="4038600" cy="36476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47015"/>
            <a:ext cx="4038600" cy="36476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C8D6310A-7476-4D83-A7F8-71D8505B5D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3A87C2D1-50D6-4300-B47B-7C1BC33BB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2802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4701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78132"/>
            <a:ext cx="4040188" cy="31164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4701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478132"/>
            <a:ext cx="4041775" cy="31164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EB952FD-FA34-4FAC-AD3E-52F5D8CA5B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DCB6E4B7-FABE-4EA9-97E1-AC8EC525F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77378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5A6BCC9-8AF3-4028-BDF8-D4FFB58A42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575962"/>
            <a:ext cx="9143999" cy="4018661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D372029-2B7F-4130-AA67-E3A2F31228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A7004BCD-CA72-4E23-A58E-023F89FC5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6122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7015"/>
            <a:ext cx="8229600" cy="364760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80ED1A56-7323-4FB6-8ACF-1DE99B8B8B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BAA7C934-AF63-4AE4-9879-7DC885F56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 descr="12652_SAMHSA_LogoRedesign_FIN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236" y="4705093"/>
            <a:ext cx="1071567" cy="38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880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373ACC5-6994-4CCF-B016-26E3D6DF37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30FC439E-EC0C-416F-AFD3-E2FED651C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6640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48879"/>
            <a:ext cx="5111750" cy="40457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7435A-0FF2-45C8-BAA9-9C75CFB14C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BE4C20E-0421-4C19-AFD4-9AFD0F521A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2" y="548877"/>
            <a:ext cx="3008313" cy="527448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endParaRPr lang="en-US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D6C90FEF-E2AF-482E-AD92-627AFBAA3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2695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75962"/>
            <a:ext cx="5486400" cy="29697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DCA2A82-5757-4589-A8F1-756A5B05A0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91BB1EF4-1C2D-4723-B7CA-A37E34C60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1891C077-91FC-4346-AA9E-C95AFD8AE9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92288" y="3545681"/>
            <a:ext cx="5486400" cy="479823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481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47015"/>
            <a:ext cx="8229600" cy="364760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7371E86-DC47-4E56-B42C-F7C6629C74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7CF833B0-75C1-4D45-98F9-211F79DE9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43269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ertical Text Placeholder 2">
            <a:extLst>
              <a:ext uri="{FF2B5EF4-FFF2-40B4-BE49-F238E27FC236}">
                <a16:creationId xmlns:a16="http://schemas.microsoft.com/office/drawing/2014/main" id="{4C95A494-F140-4FCC-B3E7-9D84457415E7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>
          <a:xfrm>
            <a:off x="457200" y="947015"/>
            <a:ext cx="6019800" cy="364760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71CABD9-2B2A-4BA2-9DB4-296F1FBE0A1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197D3B14-2836-4373-815E-B723FCD89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30EC90A-617D-436B-9C30-8145B7FFEF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5400000">
            <a:off x="5834298" y="1742121"/>
            <a:ext cx="3647609" cy="20573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4543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C9CA1720-02F3-46D5-91D9-004D8178A80E}"/>
              </a:ext>
            </a:extLst>
          </p:cNvPr>
          <p:cNvSpPr txBox="1"/>
          <p:nvPr userDrawn="1"/>
        </p:nvSpPr>
        <p:spPr>
          <a:xfrm>
            <a:off x="457200" y="1001168"/>
            <a:ext cx="82296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SAMHSA’s mission is to reduce the impact of substance abuse and mental illness on America’s communities.</a:t>
            </a:r>
          </a:p>
          <a:p>
            <a:r>
              <a:rPr lang="en-US" sz="1800" dirty="0"/>
              <a:t>                  </a:t>
            </a:r>
          </a:p>
          <a:p>
            <a:pPr algn="ctr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sz="1400" dirty="0"/>
          </a:p>
          <a:p>
            <a:pPr>
              <a:spcBef>
                <a:spcPts val="0"/>
              </a:spcBef>
            </a:pPr>
            <a:endParaRPr lang="en-US" sz="1400" dirty="0"/>
          </a:p>
          <a:p>
            <a:pPr algn="ctr">
              <a:spcBef>
                <a:spcPts val="2400"/>
              </a:spcBef>
            </a:pPr>
            <a:r>
              <a:rPr lang="en-US" sz="4000" dirty="0"/>
              <a:t>www.samhsa.gov</a:t>
            </a:r>
          </a:p>
          <a:p>
            <a:pPr algn="ctr">
              <a:spcBef>
                <a:spcPts val="3000"/>
              </a:spcBef>
            </a:pPr>
            <a:r>
              <a:rPr lang="en-US" sz="2400" dirty="0"/>
              <a:t>1-877-SAMHSA-7 (1-877-726-4727) ● 1-800-487-4889 (TDD)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48F7EC-8EE8-4B66-800B-C5AA9FC413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3A27E57-9852-43E2-9EA6-11925D42D1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69091E6D-2812-48AA-839F-22FB3CC77F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928917"/>
            <a:ext cx="8229600" cy="120140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686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A5E43-5E08-4571-8A3D-76A8780BE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4F4A29-E200-4C1C-94BB-8C84BF8993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A2D9EF6-3FB5-4253-AB02-030F950A61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7506" y="989675"/>
            <a:ext cx="8369294" cy="914400"/>
          </a:xfr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4601820A-F0CB-4338-9234-13466F164E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7506" y="1929949"/>
            <a:ext cx="8369294" cy="914400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D2A5F6E9-C3CD-4B07-B65C-67B35CEA17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7506" y="2956234"/>
            <a:ext cx="8369294" cy="914400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6C57AB5E-55EB-40AF-A1AE-21C38ECEED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7506" y="4166767"/>
            <a:ext cx="8369294" cy="528069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19219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36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C25D06C-5CC4-414F-B64F-A967EB8BC5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131B094D-1F11-4308-9A4E-9FF5E5E08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3318493"/>
            <a:ext cx="7772400" cy="7297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12652_SAMHSA_LogoRedesign_FIN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236" y="4705093"/>
            <a:ext cx="1071567" cy="38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03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47015"/>
            <a:ext cx="4038600" cy="36476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47015"/>
            <a:ext cx="4038600" cy="36476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C8D6310A-7476-4D83-A7F8-71D8505B5D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3A87C2D1-50D6-4300-B47B-7C1BC33BB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 descr="12652_SAMHSA_LogoRedesign_FIN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236" y="4705093"/>
            <a:ext cx="1071567" cy="38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82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4701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78132"/>
            <a:ext cx="4040188" cy="31164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4701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478132"/>
            <a:ext cx="4041775" cy="31164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EB952FD-FA34-4FAC-AD3E-52F5D8CA5B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DCB6E4B7-FABE-4EA9-97E1-AC8EC525F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8" descr="12652_SAMHSA_LogoRedesign_FIN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236" y="4705093"/>
            <a:ext cx="1071567" cy="38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488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5A6BCC9-8AF3-4028-BDF8-D4FFB58A42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575962"/>
            <a:ext cx="9143999" cy="4018661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D372029-2B7F-4130-AA67-E3A2F31228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A7004BCD-CA72-4E23-A58E-023F89FC5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12652_SAMHSA_LogoRedesign_FIN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236" y="4705093"/>
            <a:ext cx="1071567" cy="38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373ACC5-6994-4CCF-B016-26E3D6DF37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30FC439E-EC0C-416F-AFD3-E2FED651C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12652_SAMHSA_LogoRedesign_FIN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236" y="4705093"/>
            <a:ext cx="1071567" cy="38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567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48879"/>
            <a:ext cx="5111750" cy="40457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7435A-0FF2-45C8-BAA9-9C75CFB14C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BE4C20E-0421-4C19-AFD4-9AFD0F521A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2" y="548877"/>
            <a:ext cx="3008313" cy="527448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endParaRPr lang="en-US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D6C90FEF-E2AF-482E-AD92-627AFBAA3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12652_SAMHSA_LogoRedesign_FIN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236" y="4705093"/>
            <a:ext cx="1071567" cy="38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68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75962"/>
            <a:ext cx="5486400" cy="29697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DCA2A82-5757-4589-A8F1-756A5B05A0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91BB1EF4-1C2D-4723-B7CA-A37E34C60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1891C077-91FC-4346-AA9E-C95AFD8AE9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92288" y="3545681"/>
            <a:ext cx="5486400" cy="479823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endParaRPr lang="en-US" dirty="0"/>
          </a:p>
        </p:txBody>
      </p:sp>
      <p:pic>
        <p:nvPicPr>
          <p:cNvPr id="8" name="Picture 7" descr="12652_SAMHSA_LogoRedesign_FIN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236" y="4705093"/>
            <a:ext cx="1071567" cy="38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42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AB5F6C3-8B6C-4289-BEA1-1A38722F26C3}"/>
              </a:ext>
            </a:extLst>
          </p:cNvPr>
          <p:cNvSpPr/>
          <p:nvPr userDrawn="1"/>
        </p:nvSpPr>
        <p:spPr>
          <a:xfrm>
            <a:off x="0" y="1"/>
            <a:ext cx="9144000" cy="575961"/>
          </a:xfrm>
          <a:prstGeom prst="rect">
            <a:avLst/>
          </a:prstGeom>
          <a:solidFill>
            <a:srgbClr val="1E38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47015"/>
            <a:ext cx="8229600" cy="3647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Slide Number Placeholder 11">
            <a:extLst>
              <a:ext uri="{FF2B5EF4-FFF2-40B4-BE49-F238E27FC236}">
                <a16:creationId xmlns:a16="http://schemas.microsoft.com/office/drawing/2014/main" id="{84602F99-6103-4EBF-AE89-8A61156EE5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D4089-40B5-457D-927F-16367A53BB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itle Placeholder 17">
            <a:extLst>
              <a:ext uri="{FF2B5EF4-FFF2-40B4-BE49-F238E27FC236}">
                <a16:creationId xmlns:a16="http://schemas.microsoft.com/office/drawing/2014/main" id="{E3425392-73D7-48C7-BDE5-6DF4A56AF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06" y="49354"/>
            <a:ext cx="8369294" cy="47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792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AB5F6C3-8B6C-4289-BEA1-1A38722F26C3}"/>
              </a:ext>
            </a:extLst>
          </p:cNvPr>
          <p:cNvSpPr/>
          <p:nvPr userDrawn="1"/>
        </p:nvSpPr>
        <p:spPr>
          <a:xfrm>
            <a:off x="0" y="1"/>
            <a:ext cx="9144000" cy="575961"/>
          </a:xfrm>
          <a:prstGeom prst="rect">
            <a:avLst/>
          </a:prstGeom>
          <a:solidFill>
            <a:srgbClr val="1E38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47015"/>
            <a:ext cx="8229600" cy="3647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Slide Number Placeholder 11">
            <a:extLst>
              <a:ext uri="{FF2B5EF4-FFF2-40B4-BE49-F238E27FC236}">
                <a16:creationId xmlns:a16="http://schemas.microsoft.com/office/drawing/2014/main" id="{84602F99-6103-4EBF-AE89-8A61156EE5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D4089-40B5-457D-927F-16367A53BB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itle Placeholder 17">
            <a:extLst>
              <a:ext uri="{FF2B5EF4-FFF2-40B4-BE49-F238E27FC236}">
                <a16:creationId xmlns:a16="http://schemas.microsoft.com/office/drawing/2014/main" id="{E3425392-73D7-48C7-BDE5-6DF4A56AF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06" y="49354"/>
            <a:ext cx="8369294" cy="47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2340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79EE626-EEC0-43FB-B603-AA0AC5C12A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3204" y="584733"/>
            <a:ext cx="7676582" cy="414212"/>
          </a:xfrm>
        </p:spPr>
        <p:txBody>
          <a:bodyPr>
            <a:normAutofit fontScale="90000"/>
          </a:bodyPr>
          <a:lstStyle/>
          <a:p>
            <a:r>
              <a:rPr lang="en-US" dirty="0"/>
              <a:t>SAMHSA:</a:t>
            </a:r>
            <a:br>
              <a:rPr lang="en-US" dirty="0"/>
            </a:br>
            <a:r>
              <a:rPr lang="en-US" dirty="0"/>
              <a:t> Priorities and Cross-Cutting Principles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EC365AA-61DB-46DD-9742-F7B4A5D305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9292" y="1955672"/>
            <a:ext cx="7994707" cy="1950035"/>
          </a:xfrm>
        </p:spPr>
        <p:txBody>
          <a:bodyPr>
            <a:normAutofit/>
          </a:bodyPr>
          <a:lstStyle/>
          <a:p>
            <a:r>
              <a:rPr lang="en-US" dirty="0"/>
              <a:t>Miriam Delphin-Rittmon, PhD</a:t>
            </a:r>
          </a:p>
          <a:p>
            <a:r>
              <a:rPr lang="en-US" sz="2000" dirty="0"/>
              <a:t>Assistant Secretary for Mental Health and Substance Use</a:t>
            </a:r>
          </a:p>
          <a:p>
            <a:r>
              <a:rPr lang="en-US" sz="2000" dirty="0"/>
              <a:t>Substance Abuse and Mental Health Services Administration</a:t>
            </a:r>
          </a:p>
          <a:p>
            <a:r>
              <a:rPr lang="en-US" sz="2000" dirty="0"/>
              <a:t>U.S. Department of Health and Human Services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1DB14A-3049-4866-BD99-5A18DF86BA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0606" y="4327232"/>
            <a:ext cx="5067844" cy="619125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National Council for Mental Wellbeing </a:t>
            </a:r>
          </a:p>
          <a:p>
            <a:r>
              <a:rPr lang="en-US" dirty="0"/>
              <a:t>Virtual Board Meeting</a:t>
            </a:r>
          </a:p>
          <a:p>
            <a:r>
              <a:rPr lang="en-US" dirty="0"/>
              <a:t>August 19, 2021</a:t>
            </a:r>
          </a:p>
          <a:p>
            <a:r>
              <a:rPr lang="en-US" dirty="0"/>
              <a:t>2:30 pm</a:t>
            </a:r>
          </a:p>
        </p:txBody>
      </p:sp>
    </p:spTree>
    <p:extLst>
      <p:ext uri="{BB962C8B-B14F-4D97-AF65-F5344CB8AC3E}">
        <p14:creationId xmlns:p14="http://schemas.microsoft.com/office/powerpoint/2010/main" val="3025325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23BCA8E6-EBDC-4008-B50F-5D5020F8F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4688" y="805305"/>
            <a:ext cx="3577224" cy="2926722"/>
          </a:xfrm>
          <a:prstGeom prst="rect">
            <a:avLst/>
          </a:prstGeom>
        </p:spPr>
      </p:pic>
      <p:pic>
        <p:nvPicPr>
          <p:cNvPr id="18" name="Picture 17" descr="A picture containing outdoor, person&#10;&#10;Description automatically generated">
            <a:extLst>
              <a:ext uri="{FF2B5EF4-FFF2-40B4-BE49-F238E27FC236}">
                <a16:creationId xmlns:a16="http://schemas.microsoft.com/office/drawing/2014/main" id="{C5C4858D-E5EA-4F3B-8F80-05E1AF56B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65" y="2231769"/>
            <a:ext cx="2250387" cy="15002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928FD5-8381-4A51-BC68-7B368CC1FF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185" r="23333"/>
          <a:stretch/>
        </p:blipFill>
        <p:spPr>
          <a:xfrm>
            <a:off x="1936542" y="805305"/>
            <a:ext cx="2635458" cy="302829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1698F1-E0CE-4F3C-9AA8-94B228B0D1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767263"/>
            <a:ext cx="2057400" cy="273844"/>
          </a:xfrm>
        </p:spPr>
        <p:txBody>
          <a:bodyPr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07D4089-40B5-457D-927F-16367A53BB79}" type="slidenum">
              <a:rPr kumimoji="0" lang="en-US" sz="13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FEC4A94-2FD9-414D-B675-663699AD3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354"/>
            <a:ext cx="9144000" cy="474757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A Commitment to Behavioral Health </a:t>
            </a:r>
          </a:p>
        </p:txBody>
      </p:sp>
      <p:pic>
        <p:nvPicPr>
          <p:cNvPr id="12" name="Picture 11" descr="A picture containing person, striped&#10;&#10;Description automatically generated">
            <a:extLst>
              <a:ext uri="{FF2B5EF4-FFF2-40B4-BE49-F238E27FC236}">
                <a16:creationId xmlns:a16="http://schemas.microsoft.com/office/drawing/2014/main" id="{E33F07FD-3135-449A-92D9-520B4E64824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1285"/>
          <a:stretch/>
        </p:blipFill>
        <p:spPr>
          <a:xfrm>
            <a:off x="4572000" y="805305"/>
            <a:ext cx="2147777" cy="14992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4FC16BC-A742-4D55-A6BA-E974D3DFE18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1285"/>
          <a:stretch/>
        </p:blipFill>
        <p:spPr>
          <a:xfrm>
            <a:off x="4572000" y="2070574"/>
            <a:ext cx="2147777" cy="16614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C8F7B22-8AEA-496C-91CF-B152747C68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66" y="805305"/>
            <a:ext cx="1865376" cy="142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421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4">
            <a:extLst>
              <a:ext uri="{FF2B5EF4-FFF2-40B4-BE49-F238E27FC236}">
                <a16:creationId xmlns:a16="http://schemas.microsoft.com/office/drawing/2014/main" id="{CED13371-D9C1-4D31-9A23-5786116AA1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9637983"/>
              </p:ext>
            </p:extLst>
          </p:nvPr>
        </p:nvGraphicFramePr>
        <p:xfrm>
          <a:off x="1" y="988907"/>
          <a:ext cx="9144000" cy="349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CEEC05-A72D-4291-9AF9-2B9AC31069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1DD4FF-2A25-419E-9EB6-21F359C89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Setting the nation’s behavioral health agenda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2F92311-388A-417A-94DD-36A4027B4CF6}"/>
              </a:ext>
            </a:extLst>
          </p:cNvPr>
          <p:cNvSpPr txBox="1"/>
          <p:nvPr/>
        </p:nvSpPr>
        <p:spPr>
          <a:xfrm>
            <a:off x="3127829" y="1169700"/>
            <a:ext cx="5385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Provide </a:t>
            </a:r>
            <a:r>
              <a:rPr lang="en-US" sz="1400" b="1" dirty="0">
                <a:solidFill>
                  <a:schemeClr val="bg1"/>
                </a:solidFill>
              </a:rPr>
              <a:t>leadership and resources </a:t>
            </a:r>
            <a:r>
              <a:rPr lang="en-US" sz="1400" dirty="0"/>
              <a:t>to advance mental and substance use disorder prevention, intervention, treatment, and recovery services.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120EC29-E03A-425A-A1FD-05CC382DDFC6}"/>
              </a:ext>
            </a:extLst>
          </p:cNvPr>
          <p:cNvSpPr txBox="1"/>
          <p:nvPr/>
        </p:nvSpPr>
        <p:spPr>
          <a:xfrm>
            <a:off x="515257" y="1169700"/>
            <a:ext cx="1859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Goal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2CFCF8-3B05-4D87-A363-D0BD6D3FA2B3}"/>
              </a:ext>
            </a:extLst>
          </p:cNvPr>
          <p:cNvSpPr txBox="1"/>
          <p:nvPr/>
        </p:nvSpPr>
        <p:spPr>
          <a:xfrm>
            <a:off x="515257" y="2238492"/>
            <a:ext cx="1859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Outcome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A38ACA-7160-4F68-B755-4DAECB6EA41F}"/>
              </a:ext>
            </a:extLst>
          </p:cNvPr>
          <p:cNvSpPr txBox="1"/>
          <p:nvPr/>
        </p:nvSpPr>
        <p:spPr>
          <a:xfrm>
            <a:off x="515257" y="3357978"/>
            <a:ext cx="1859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Cross-cutting strategy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FA4556-CBF4-4C76-A4A8-5F060651E787}"/>
              </a:ext>
            </a:extLst>
          </p:cNvPr>
          <p:cNvSpPr txBox="1"/>
          <p:nvPr/>
        </p:nvSpPr>
        <p:spPr>
          <a:xfrm>
            <a:off x="3127829" y="2238492"/>
            <a:ext cx="5385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Decrease impact of substance misuse and mental illness </a:t>
            </a:r>
            <a:r>
              <a:rPr lang="en-US" sz="1400" dirty="0"/>
              <a:t>on America’s communities to improve individual, community, and public health.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0DE3A6-8FDC-4C51-8708-B8A74FB6AA80}"/>
              </a:ext>
            </a:extLst>
          </p:cNvPr>
          <p:cNvSpPr txBox="1"/>
          <p:nvPr/>
        </p:nvSpPr>
        <p:spPr>
          <a:xfrm>
            <a:off x="3127829" y="3357978"/>
            <a:ext cx="5385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Enhance our focus on </a:t>
            </a:r>
            <a:r>
              <a:rPr lang="en-US" sz="1400" b="1" dirty="0">
                <a:solidFill>
                  <a:schemeClr val="bg1"/>
                </a:solidFill>
              </a:rPr>
              <a:t>data and equity </a:t>
            </a:r>
            <a:r>
              <a:rPr lang="en-US" sz="1400" dirty="0"/>
              <a:t>to improve access to, use of, and outcomes from SAMHSA-funded services.</a:t>
            </a:r>
          </a:p>
        </p:txBody>
      </p:sp>
      <p:pic>
        <p:nvPicPr>
          <p:cNvPr id="5" name="Graphic 4" descr="Chevron arrows">
            <a:extLst>
              <a:ext uri="{FF2B5EF4-FFF2-40B4-BE49-F238E27FC236}">
                <a16:creationId xmlns:a16="http://schemas.microsoft.com/office/drawing/2014/main" id="{C8C5C3BE-87E4-4EF4-9C1E-7E6C3C5D4B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24852" y="1145320"/>
            <a:ext cx="567771" cy="567771"/>
          </a:xfrm>
          <a:prstGeom prst="rect">
            <a:avLst/>
          </a:prstGeom>
        </p:spPr>
      </p:pic>
      <p:pic>
        <p:nvPicPr>
          <p:cNvPr id="16" name="Graphic 15" descr="Chevron arrows">
            <a:extLst>
              <a:ext uri="{FF2B5EF4-FFF2-40B4-BE49-F238E27FC236}">
                <a16:creationId xmlns:a16="http://schemas.microsoft.com/office/drawing/2014/main" id="{A9ECA840-C452-4232-A5A0-DDCB4F40AA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24852" y="2193941"/>
            <a:ext cx="567771" cy="567771"/>
          </a:xfrm>
          <a:prstGeom prst="rect">
            <a:avLst/>
          </a:prstGeom>
        </p:spPr>
      </p:pic>
      <p:pic>
        <p:nvPicPr>
          <p:cNvPr id="17" name="Graphic 16" descr="Chevron arrows">
            <a:extLst>
              <a:ext uri="{FF2B5EF4-FFF2-40B4-BE49-F238E27FC236}">
                <a16:creationId xmlns:a16="http://schemas.microsoft.com/office/drawing/2014/main" id="{00D515D1-8E72-4930-96F4-9DC6FB1288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26674" y="3357978"/>
            <a:ext cx="567771" cy="56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975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CEEC05-A72D-4291-9AF9-2B9AC31069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1DD4FF-2A25-419E-9EB6-21F359C89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SAMHSA At-A-Glance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D011F2-5162-41C8-97EE-0140B1117508}"/>
              </a:ext>
            </a:extLst>
          </p:cNvPr>
          <p:cNvSpPr/>
          <p:nvPr/>
        </p:nvSpPr>
        <p:spPr>
          <a:xfrm>
            <a:off x="1329691" y="2957091"/>
            <a:ext cx="2970954" cy="14412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t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b="1" dirty="0">
                <a:solidFill>
                  <a:schemeClr val="tx1"/>
                </a:solidFill>
              </a:rPr>
              <a:t>Staff &amp; structure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300" dirty="0">
                <a:solidFill>
                  <a:schemeClr val="tx1"/>
                </a:solidFill>
              </a:rPr>
              <a:t>Staff currently includes </a:t>
            </a:r>
            <a:r>
              <a:rPr lang="en-US" sz="1300" b="1" dirty="0">
                <a:solidFill>
                  <a:schemeClr val="tx1"/>
                </a:solidFill>
              </a:rPr>
              <a:t>664 FTEs, including 183 vacancies</a:t>
            </a:r>
            <a:r>
              <a:rPr lang="en-US" sz="1300" dirty="0">
                <a:solidFill>
                  <a:schemeClr val="tx1"/>
                </a:solidFill>
              </a:rPr>
              <a:t>. The agency includes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  <a:r>
              <a:rPr lang="en-US" sz="1300" dirty="0">
                <a:solidFill>
                  <a:schemeClr val="tx1"/>
                </a:solidFill>
              </a:rPr>
              <a:t>9 offices/centers, 10 regional administrators, and several national advisory boards </a:t>
            </a:r>
            <a:endParaRPr lang="en-US" sz="13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353F1F-838C-4BCF-ADC2-B33B6AD02412}"/>
              </a:ext>
            </a:extLst>
          </p:cNvPr>
          <p:cNvSpPr/>
          <p:nvPr/>
        </p:nvSpPr>
        <p:spPr>
          <a:xfrm>
            <a:off x="4817956" y="2957091"/>
            <a:ext cx="2970954" cy="1441239"/>
          </a:xfrm>
          <a:prstGeom prst="rect">
            <a:avLst/>
          </a:prstGeom>
          <a:solidFill>
            <a:srgbClr val="96CA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t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b="1" dirty="0">
                <a:solidFill>
                  <a:schemeClr val="tx1"/>
                </a:solidFill>
              </a:rPr>
              <a:t>Budget</a:t>
            </a:r>
            <a:r>
              <a:rPr lang="en-US" sz="1300" b="1" dirty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300" dirty="0">
                <a:solidFill>
                  <a:schemeClr val="tx1"/>
                </a:solidFill>
              </a:rPr>
              <a:t>SAMHSA FY 2021 American Rescue Plan Act: </a:t>
            </a:r>
            <a:r>
              <a:rPr lang="en-US" sz="1300" b="1" dirty="0">
                <a:solidFill>
                  <a:schemeClr val="tx1"/>
                </a:solidFill>
              </a:rPr>
              <a:t>$3.56B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300" dirty="0">
                <a:solidFill>
                  <a:schemeClr val="tx1"/>
                </a:solidFill>
              </a:rPr>
              <a:t>FY22 budget request: </a:t>
            </a:r>
            <a:r>
              <a:rPr lang="en-US" sz="1300" b="1" dirty="0">
                <a:solidFill>
                  <a:schemeClr val="tx1"/>
                </a:solidFill>
              </a:rPr>
              <a:t>$9.7B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0B2064-8076-4980-9986-3EE56BCF5DE7}"/>
              </a:ext>
            </a:extLst>
          </p:cNvPr>
          <p:cNvSpPr/>
          <p:nvPr/>
        </p:nvSpPr>
        <p:spPr>
          <a:xfrm>
            <a:off x="1329691" y="1150103"/>
            <a:ext cx="2970954" cy="14412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t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b="1" dirty="0">
                <a:solidFill>
                  <a:schemeClr val="tx1"/>
                </a:solidFill>
              </a:rPr>
              <a:t>Mission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300" dirty="0">
                <a:solidFill>
                  <a:schemeClr val="tx1"/>
                </a:solidFill>
              </a:rPr>
              <a:t>Established in 1992 to reduce the </a:t>
            </a:r>
            <a:r>
              <a:rPr lang="en-US" sz="1300" b="1" dirty="0">
                <a:solidFill>
                  <a:schemeClr val="tx1"/>
                </a:solidFill>
              </a:rPr>
              <a:t>impact of substance abuse and mental illness </a:t>
            </a:r>
            <a:r>
              <a:rPr lang="en-US" sz="1300" dirty="0">
                <a:solidFill>
                  <a:schemeClr val="tx1"/>
                </a:solidFill>
              </a:rPr>
              <a:t>on America's communities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25CFBB-E8DD-4D1F-A0B6-30A91C739898}"/>
              </a:ext>
            </a:extLst>
          </p:cNvPr>
          <p:cNvSpPr/>
          <p:nvPr/>
        </p:nvSpPr>
        <p:spPr>
          <a:xfrm>
            <a:off x="4817956" y="1150103"/>
            <a:ext cx="2970954" cy="1441239"/>
          </a:xfrm>
          <a:prstGeom prst="rect">
            <a:avLst/>
          </a:prstGeom>
          <a:solidFill>
            <a:srgbClr val="96CA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bIns="91440" rtlCol="0" anchor="t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b="1" dirty="0">
                <a:solidFill>
                  <a:schemeClr val="tx1"/>
                </a:solidFill>
              </a:rPr>
              <a:t>Priorities &amp; principles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300" dirty="0">
                <a:solidFill>
                  <a:schemeClr val="tx1"/>
                </a:solidFill>
              </a:rPr>
              <a:t>SAMHSA has identified </a:t>
            </a:r>
            <a:r>
              <a:rPr lang="en-US" sz="1300" b="1" dirty="0">
                <a:solidFill>
                  <a:schemeClr val="tx1"/>
                </a:solidFill>
              </a:rPr>
              <a:t>five core near-term priorities</a:t>
            </a:r>
            <a:r>
              <a:rPr lang="en-US" sz="1300" dirty="0">
                <a:solidFill>
                  <a:schemeClr val="tx1"/>
                </a:solidFill>
              </a:rPr>
              <a:t>, as well several cross-cutting principles</a:t>
            </a:r>
          </a:p>
        </p:txBody>
      </p:sp>
    </p:spTree>
    <p:extLst>
      <p:ext uri="{BB962C8B-B14F-4D97-AF65-F5344CB8AC3E}">
        <p14:creationId xmlns:p14="http://schemas.microsoft.com/office/powerpoint/2010/main" val="1118924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CEEC05-A72D-4291-9AF9-2B9AC31069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1DD4FF-2A25-419E-9EB6-21F359C89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SAMHSA Priorities and Cross-Cutting Principles</a:t>
            </a:r>
          </a:p>
        </p:txBody>
      </p:sp>
      <p:pic>
        <p:nvPicPr>
          <p:cNvPr id="9" name="Graphic 8" descr="Medicine">
            <a:extLst>
              <a:ext uri="{FF2B5EF4-FFF2-40B4-BE49-F238E27FC236}">
                <a16:creationId xmlns:a16="http://schemas.microsoft.com/office/drawing/2014/main" id="{0C9B2D7A-67B7-4096-B667-995962788C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5864" y="2150693"/>
            <a:ext cx="469232" cy="46923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BB2B143-E752-468A-8904-F7B7743F1CB0}"/>
              </a:ext>
            </a:extLst>
          </p:cNvPr>
          <p:cNvSpPr/>
          <p:nvPr/>
        </p:nvSpPr>
        <p:spPr>
          <a:xfrm>
            <a:off x="4333463" y="2573738"/>
            <a:ext cx="3344596" cy="548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45920"/>
            <a:r>
              <a:rPr lang="en-US" sz="1000" b="1" dirty="0">
                <a:solidFill>
                  <a:schemeClr val="tx1"/>
                </a:solidFill>
              </a:rPr>
              <a:t>Workforce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BA02C69-D10F-41DB-B721-301BA642F147}"/>
              </a:ext>
            </a:extLst>
          </p:cNvPr>
          <p:cNvSpPr/>
          <p:nvPr/>
        </p:nvSpPr>
        <p:spPr>
          <a:xfrm>
            <a:off x="4333462" y="3408382"/>
            <a:ext cx="3344595" cy="548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45920"/>
            <a:r>
              <a:rPr lang="en-US" sz="1000" b="1" dirty="0">
                <a:solidFill>
                  <a:schemeClr val="tx1"/>
                </a:solidFill>
              </a:rPr>
              <a:t>Financing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2A573F1-F0EF-49A8-B320-A73C819B39F1}"/>
              </a:ext>
            </a:extLst>
          </p:cNvPr>
          <p:cNvSpPr/>
          <p:nvPr/>
        </p:nvSpPr>
        <p:spPr>
          <a:xfrm>
            <a:off x="4333462" y="1739093"/>
            <a:ext cx="3344596" cy="548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45920"/>
            <a:r>
              <a:rPr lang="en-US" sz="1000" b="1" dirty="0">
                <a:solidFill>
                  <a:schemeClr val="tx1"/>
                </a:solidFill>
              </a:rPr>
              <a:t>Equity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1458BE3-4385-4F8A-8483-DCDADA6BF09A}"/>
              </a:ext>
            </a:extLst>
          </p:cNvPr>
          <p:cNvSpPr/>
          <p:nvPr/>
        </p:nvSpPr>
        <p:spPr>
          <a:xfrm>
            <a:off x="1003778" y="745641"/>
            <a:ext cx="4695245" cy="4261879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9B5277D-CCD8-45F8-99F3-A9CB840FB37B}"/>
              </a:ext>
            </a:extLst>
          </p:cNvPr>
          <p:cNvSpPr/>
          <p:nvPr/>
        </p:nvSpPr>
        <p:spPr>
          <a:xfrm>
            <a:off x="2809551" y="2363100"/>
            <a:ext cx="1064776" cy="1064776"/>
          </a:xfrm>
          <a:custGeom>
            <a:avLst/>
            <a:gdLst>
              <a:gd name="connsiteX0" fmla="*/ 0 w 1064776"/>
              <a:gd name="connsiteY0" fmla="*/ 532388 h 1064776"/>
              <a:gd name="connsiteX1" fmla="*/ 532388 w 1064776"/>
              <a:gd name="connsiteY1" fmla="*/ 0 h 1064776"/>
              <a:gd name="connsiteX2" fmla="*/ 1064776 w 1064776"/>
              <a:gd name="connsiteY2" fmla="*/ 532388 h 1064776"/>
              <a:gd name="connsiteX3" fmla="*/ 532388 w 1064776"/>
              <a:gd name="connsiteY3" fmla="*/ 1064776 h 1064776"/>
              <a:gd name="connsiteX4" fmla="*/ 0 w 1064776"/>
              <a:gd name="connsiteY4" fmla="*/ 532388 h 106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4776" h="1064776">
                <a:moveTo>
                  <a:pt x="0" y="532388"/>
                </a:moveTo>
                <a:cubicBezTo>
                  <a:pt x="0" y="238358"/>
                  <a:pt x="238358" y="0"/>
                  <a:pt x="532388" y="0"/>
                </a:cubicBezTo>
                <a:cubicBezTo>
                  <a:pt x="826418" y="0"/>
                  <a:pt x="1064776" y="238358"/>
                  <a:pt x="1064776" y="532388"/>
                </a:cubicBezTo>
                <a:cubicBezTo>
                  <a:pt x="1064776" y="826418"/>
                  <a:pt x="826418" y="1064776"/>
                  <a:pt x="532388" y="1064776"/>
                </a:cubicBezTo>
                <a:cubicBezTo>
                  <a:pt x="238358" y="1064776"/>
                  <a:pt x="0" y="826418"/>
                  <a:pt x="0" y="53238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918" tIns="162918" rIns="162918" bIns="162918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b="1" kern="1200" dirty="0">
                <a:solidFill>
                  <a:schemeClr val="tx1"/>
                </a:solidFill>
              </a:rPr>
              <a:t>SAMHSA priorities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A817770A-4A9A-4931-8966-A6F1131DBE3A}"/>
              </a:ext>
            </a:extLst>
          </p:cNvPr>
          <p:cNvSpPr/>
          <p:nvPr/>
        </p:nvSpPr>
        <p:spPr>
          <a:xfrm rot="16200000">
            <a:off x="3244097" y="2251851"/>
            <a:ext cx="195683" cy="26815"/>
          </a:xfrm>
          <a:custGeom>
            <a:avLst/>
            <a:gdLst>
              <a:gd name="connsiteX0" fmla="*/ 0 w 195683"/>
              <a:gd name="connsiteY0" fmla="*/ 13407 h 26815"/>
              <a:gd name="connsiteX1" fmla="*/ 195683 w 195683"/>
              <a:gd name="connsiteY1" fmla="*/ 13407 h 26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5683" h="26815">
                <a:moveTo>
                  <a:pt x="0" y="13407"/>
                </a:moveTo>
                <a:lnTo>
                  <a:pt x="195683" y="13407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5649" tIns="8516" rIns="105649" bIns="8515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85A85156-A31E-47B3-857E-F7BA569DF73B}"/>
              </a:ext>
            </a:extLst>
          </p:cNvPr>
          <p:cNvSpPr/>
          <p:nvPr/>
        </p:nvSpPr>
        <p:spPr>
          <a:xfrm>
            <a:off x="2681102" y="850641"/>
            <a:ext cx="1321674" cy="1316776"/>
          </a:xfrm>
          <a:custGeom>
            <a:avLst/>
            <a:gdLst>
              <a:gd name="connsiteX0" fmla="*/ 0 w 1321674"/>
              <a:gd name="connsiteY0" fmla="*/ 658388 h 1316776"/>
              <a:gd name="connsiteX1" fmla="*/ 660837 w 1321674"/>
              <a:gd name="connsiteY1" fmla="*/ 0 h 1316776"/>
              <a:gd name="connsiteX2" fmla="*/ 1321674 w 1321674"/>
              <a:gd name="connsiteY2" fmla="*/ 658388 h 1316776"/>
              <a:gd name="connsiteX3" fmla="*/ 660837 w 1321674"/>
              <a:gd name="connsiteY3" fmla="*/ 1316776 h 1316776"/>
              <a:gd name="connsiteX4" fmla="*/ 0 w 1321674"/>
              <a:gd name="connsiteY4" fmla="*/ 658388 h 131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1674" h="1316776">
                <a:moveTo>
                  <a:pt x="0" y="658388"/>
                </a:moveTo>
                <a:cubicBezTo>
                  <a:pt x="0" y="294770"/>
                  <a:pt x="295867" y="0"/>
                  <a:pt x="660837" y="0"/>
                </a:cubicBezTo>
                <a:cubicBezTo>
                  <a:pt x="1025807" y="0"/>
                  <a:pt x="1321674" y="294770"/>
                  <a:pt x="1321674" y="658388"/>
                </a:cubicBezTo>
                <a:cubicBezTo>
                  <a:pt x="1321674" y="1022006"/>
                  <a:pt x="1025807" y="1316776"/>
                  <a:pt x="660837" y="1316776"/>
                </a:cubicBezTo>
                <a:cubicBezTo>
                  <a:pt x="295867" y="1316776"/>
                  <a:pt x="0" y="1022006"/>
                  <a:pt x="0" y="658388"/>
                </a:cubicBezTo>
                <a:close/>
              </a:path>
            </a:pathLst>
          </a:custGeom>
          <a:solidFill>
            <a:srgbClr val="1E384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905" tIns="199187" rIns="199905" bIns="199187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00" b="1" dirty="0"/>
          </a:p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00" b="1" dirty="0"/>
          </a:p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dirty="0"/>
              <a:t>2. Enhancing access to suicide prevention &amp; crisis care 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84227BDB-463C-4C0A-B8B1-FB297B3DF753}"/>
              </a:ext>
            </a:extLst>
          </p:cNvPr>
          <p:cNvSpPr/>
          <p:nvPr/>
        </p:nvSpPr>
        <p:spPr>
          <a:xfrm rot="20520000">
            <a:off x="3843536" y="2687671"/>
            <a:ext cx="193470" cy="26815"/>
          </a:xfrm>
          <a:custGeom>
            <a:avLst/>
            <a:gdLst>
              <a:gd name="connsiteX0" fmla="*/ 0 w 193470"/>
              <a:gd name="connsiteY0" fmla="*/ 13407 h 26815"/>
              <a:gd name="connsiteX1" fmla="*/ 193470 w 193470"/>
              <a:gd name="connsiteY1" fmla="*/ 13407 h 26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3470" h="26815">
                <a:moveTo>
                  <a:pt x="0" y="13407"/>
                </a:moveTo>
                <a:lnTo>
                  <a:pt x="193470" y="13407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4597" tIns="8570" rIns="104599" bIns="8571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F4AE2E3E-D1E6-467E-8B3C-939A42B6AC37}"/>
              </a:ext>
            </a:extLst>
          </p:cNvPr>
          <p:cNvSpPr/>
          <p:nvPr/>
        </p:nvSpPr>
        <p:spPr>
          <a:xfrm>
            <a:off x="3999704" y="1808660"/>
            <a:ext cx="1321674" cy="1316776"/>
          </a:xfrm>
          <a:custGeom>
            <a:avLst/>
            <a:gdLst>
              <a:gd name="connsiteX0" fmla="*/ 0 w 1321674"/>
              <a:gd name="connsiteY0" fmla="*/ 658388 h 1316776"/>
              <a:gd name="connsiteX1" fmla="*/ 660837 w 1321674"/>
              <a:gd name="connsiteY1" fmla="*/ 0 h 1316776"/>
              <a:gd name="connsiteX2" fmla="*/ 1321674 w 1321674"/>
              <a:gd name="connsiteY2" fmla="*/ 658388 h 1316776"/>
              <a:gd name="connsiteX3" fmla="*/ 660837 w 1321674"/>
              <a:gd name="connsiteY3" fmla="*/ 1316776 h 1316776"/>
              <a:gd name="connsiteX4" fmla="*/ 0 w 1321674"/>
              <a:gd name="connsiteY4" fmla="*/ 658388 h 131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1674" h="1316776">
                <a:moveTo>
                  <a:pt x="0" y="658388"/>
                </a:moveTo>
                <a:cubicBezTo>
                  <a:pt x="0" y="294770"/>
                  <a:pt x="295867" y="0"/>
                  <a:pt x="660837" y="0"/>
                </a:cubicBezTo>
                <a:cubicBezTo>
                  <a:pt x="1025807" y="0"/>
                  <a:pt x="1321674" y="294770"/>
                  <a:pt x="1321674" y="658388"/>
                </a:cubicBezTo>
                <a:cubicBezTo>
                  <a:pt x="1321674" y="1022006"/>
                  <a:pt x="1025807" y="1316776"/>
                  <a:pt x="660837" y="1316776"/>
                </a:cubicBezTo>
                <a:cubicBezTo>
                  <a:pt x="295867" y="1316776"/>
                  <a:pt x="0" y="1022006"/>
                  <a:pt x="0" y="658388"/>
                </a:cubicBezTo>
                <a:close/>
              </a:path>
            </a:pathLst>
          </a:custGeom>
          <a:solidFill>
            <a:srgbClr val="A4C2E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905" tIns="199187" rIns="199905" bIns="199187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00" b="1" dirty="0"/>
          </a:p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dirty="0"/>
              <a:t>3. Promoting children &amp; youth behavioral health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D6073974-0977-4D2D-AB6C-6A3E6B6AA8B3}"/>
              </a:ext>
            </a:extLst>
          </p:cNvPr>
          <p:cNvSpPr/>
          <p:nvPr/>
        </p:nvSpPr>
        <p:spPr>
          <a:xfrm rot="3240000">
            <a:off x="3614711" y="3391606"/>
            <a:ext cx="194840" cy="26815"/>
          </a:xfrm>
          <a:custGeom>
            <a:avLst/>
            <a:gdLst>
              <a:gd name="connsiteX0" fmla="*/ 0 w 194840"/>
              <a:gd name="connsiteY0" fmla="*/ 13407 h 26815"/>
              <a:gd name="connsiteX1" fmla="*/ 194840 w 194840"/>
              <a:gd name="connsiteY1" fmla="*/ 13407 h 26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4840" h="26815">
                <a:moveTo>
                  <a:pt x="0" y="13407"/>
                </a:moveTo>
                <a:lnTo>
                  <a:pt x="194840" y="13407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5249" tIns="8536" rIns="105248" bIns="8536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5F2CDAD-54F0-4322-975C-3D7DFEA1AD75}"/>
              </a:ext>
            </a:extLst>
          </p:cNvPr>
          <p:cNvSpPr/>
          <p:nvPr/>
        </p:nvSpPr>
        <p:spPr>
          <a:xfrm>
            <a:off x="3496043" y="3358770"/>
            <a:ext cx="1321674" cy="1316776"/>
          </a:xfrm>
          <a:custGeom>
            <a:avLst/>
            <a:gdLst>
              <a:gd name="connsiteX0" fmla="*/ 0 w 1321674"/>
              <a:gd name="connsiteY0" fmla="*/ 658388 h 1316776"/>
              <a:gd name="connsiteX1" fmla="*/ 660837 w 1321674"/>
              <a:gd name="connsiteY1" fmla="*/ 0 h 1316776"/>
              <a:gd name="connsiteX2" fmla="*/ 1321674 w 1321674"/>
              <a:gd name="connsiteY2" fmla="*/ 658388 h 1316776"/>
              <a:gd name="connsiteX3" fmla="*/ 660837 w 1321674"/>
              <a:gd name="connsiteY3" fmla="*/ 1316776 h 1316776"/>
              <a:gd name="connsiteX4" fmla="*/ 0 w 1321674"/>
              <a:gd name="connsiteY4" fmla="*/ 658388 h 131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1674" h="1316776">
                <a:moveTo>
                  <a:pt x="0" y="658388"/>
                </a:moveTo>
                <a:cubicBezTo>
                  <a:pt x="0" y="294770"/>
                  <a:pt x="295867" y="0"/>
                  <a:pt x="660837" y="0"/>
                </a:cubicBezTo>
                <a:cubicBezTo>
                  <a:pt x="1025807" y="0"/>
                  <a:pt x="1321674" y="294770"/>
                  <a:pt x="1321674" y="658388"/>
                </a:cubicBezTo>
                <a:cubicBezTo>
                  <a:pt x="1321674" y="1022006"/>
                  <a:pt x="1025807" y="1316776"/>
                  <a:pt x="660837" y="1316776"/>
                </a:cubicBezTo>
                <a:cubicBezTo>
                  <a:pt x="295867" y="1316776"/>
                  <a:pt x="0" y="1022006"/>
                  <a:pt x="0" y="658388"/>
                </a:cubicBezTo>
                <a:close/>
              </a:path>
            </a:pathLst>
          </a:custGeom>
          <a:solidFill>
            <a:srgbClr val="5091C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905" tIns="199187" rIns="199905" bIns="199187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000" b="1" kern="1200" dirty="0"/>
          </a:p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000" b="1" dirty="0"/>
          </a:p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dirty="0"/>
              <a:t>4</a:t>
            </a:r>
            <a:r>
              <a:rPr lang="en-US" sz="1000" b="1" kern="1200" dirty="0"/>
              <a:t>. </a:t>
            </a:r>
            <a:r>
              <a:rPr lang="en-US" sz="1000" b="1" dirty="0"/>
              <a:t>Integrating primary and behavioral healthcare</a:t>
            </a:r>
            <a:endParaRPr lang="en-US" sz="1000" b="1" kern="1200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CB736D80-4B0C-42A3-8A8B-455E36B9EE3D}"/>
              </a:ext>
            </a:extLst>
          </p:cNvPr>
          <p:cNvSpPr/>
          <p:nvPr/>
        </p:nvSpPr>
        <p:spPr>
          <a:xfrm rot="18360000">
            <a:off x="2874326" y="3391605"/>
            <a:ext cx="194841" cy="26816"/>
          </a:xfrm>
          <a:custGeom>
            <a:avLst/>
            <a:gdLst>
              <a:gd name="connsiteX0" fmla="*/ 0 w 194840"/>
              <a:gd name="connsiteY0" fmla="*/ 13407 h 26815"/>
              <a:gd name="connsiteX1" fmla="*/ 194840 w 194840"/>
              <a:gd name="connsiteY1" fmla="*/ 13407 h 26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4840" h="26815">
                <a:moveTo>
                  <a:pt x="194840" y="13408"/>
                </a:moveTo>
                <a:lnTo>
                  <a:pt x="0" y="13408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5248" tIns="8538" rIns="105250" bIns="8535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F5579AEB-F09A-443C-806D-C2FA3C676D89}"/>
              </a:ext>
            </a:extLst>
          </p:cNvPr>
          <p:cNvSpPr/>
          <p:nvPr/>
        </p:nvSpPr>
        <p:spPr>
          <a:xfrm>
            <a:off x="1866161" y="3358770"/>
            <a:ext cx="1321674" cy="1316776"/>
          </a:xfrm>
          <a:custGeom>
            <a:avLst/>
            <a:gdLst>
              <a:gd name="connsiteX0" fmla="*/ 0 w 1321674"/>
              <a:gd name="connsiteY0" fmla="*/ 658388 h 1316776"/>
              <a:gd name="connsiteX1" fmla="*/ 660837 w 1321674"/>
              <a:gd name="connsiteY1" fmla="*/ 0 h 1316776"/>
              <a:gd name="connsiteX2" fmla="*/ 1321674 w 1321674"/>
              <a:gd name="connsiteY2" fmla="*/ 658388 h 1316776"/>
              <a:gd name="connsiteX3" fmla="*/ 660837 w 1321674"/>
              <a:gd name="connsiteY3" fmla="*/ 1316776 h 1316776"/>
              <a:gd name="connsiteX4" fmla="*/ 0 w 1321674"/>
              <a:gd name="connsiteY4" fmla="*/ 658388 h 131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1674" h="1316776">
                <a:moveTo>
                  <a:pt x="0" y="658388"/>
                </a:moveTo>
                <a:cubicBezTo>
                  <a:pt x="0" y="294770"/>
                  <a:pt x="295867" y="0"/>
                  <a:pt x="660837" y="0"/>
                </a:cubicBezTo>
                <a:cubicBezTo>
                  <a:pt x="1025807" y="0"/>
                  <a:pt x="1321674" y="294770"/>
                  <a:pt x="1321674" y="658388"/>
                </a:cubicBezTo>
                <a:cubicBezTo>
                  <a:pt x="1321674" y="1022006"/>
                  <a:pt x="1025807" y="1316776"/>
                  <a:pt x="660837" y="1316776"/>
                </a:cubicBezTo>
                <a:cubicBezTo>
                  <a:pt x="295867" y="1316776"/>
                  <a:pt x="0" y="1022006"/>
                  <a:pt x="0" y="658388"/>
                </a:cubicBezTo>
                <a:close/>
              </a:path>
            </a:pathLst>
          </a:custGeom>
          <a:solidFill>
            <a:srgbClr val="20419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905" tIns="199187" rIns="199905" bIns="199187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00" b="1" dirty="0"/>
          </a:p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dirty="0"/>
              <a:t>5. Using performance measures, data, and evaluation </a:t>
            </a: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51C3A8CD-D5CB-4DA7-B1DD-131729A5CE2A}"/>
              </a:ext>
            </a:extLst>
          </p:cNvPr>
          <p:cNvSpPr/>
          <p:nvPr/>
        </p:nvSpPr>
        <p:spPr>
          <a:xfrm rot="1080000">
            <a:off x="2646872" y="2687671"/>
            <a:ext cx="193470" cy="26815"/>
          </a:xfrm>
          <a:custGeom>
            <a:avLst/>
            <a:gdLst>
              <a:gd name="connsiteX0" fmla="*/ 0 w 193470"/>
              <a:gd name="connsiteY0" fmla="*/ 13407 h 26815"/>
              <a:gd name="connsiteX1" fmla="*/ 193470 w 193470"/>
              <a:gd name="connsiteY1" fmla="*/ 13407 h 26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3470" h="26815">
                <a:moveTo>
                  <a:pt x="193470" y="13408"/>
                </a:moveTo>
                <a:lnTo>
                  <a:pt x="0" y="13408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4599" tIns="8570" rIns="104597" bIns="8571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24BDC5F6-1744-4851-BD1A-616425F44628}"/>
              </a:ext>
            </a:extLst>
          </p:cNvPr>
          <p:cNvSpPr/>
          <p:nvPr/>
        </p:nvSpPr>
        <p:spPr>
          <a:xfrm>
            <a:off x="1362500" y="1808660"/>
            <a:ext cx="1321674" cy="1316776"/>
          </a:xfrm>
          <a:custGeom>
            <a:avLst/>
            <a:gdLst>
              <a:gd name="connsiteX0" fmla="*/ 0 w 1321674"/>
              <a:gd name="connsiteY0" fmla="*/ 658388 h 1316776"/>
              <a:gd name="connsiteX1" fmla="*/ 660837 w 1321674"/>
              <a:gd name="connsiteY1" fmla="*/ 0 h 1316776"/>
              <a:gd name="connsiteX2" fmla="*/ 1321674 w 1321674"/>
              <a:gd name="connsiteY2" fmla="*/ 658388 h 1316776"/>
              <a:gd name="connsiteX3" fmla="*/ 660837 w 1321674"/>
              <a:gd name="connsiteY3" fmla="*/ 1316776 h 1316776"/>
              <a:gd name="connsiteX4" fmla="*/ 0 w 1321674"/>
              <a:gd name="connsiteY4" fmla="*/ 658388 h 131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1674" h="1316776">
                <a:moveTo>
                  <a:pt x="0" y="658388"/>
                </a:moveTo>
                <a:cubicBezTo>
                  <a:pt x="0" y="294770"/>
                  <a:pt x="295867" y="0"/>
                  <a:pt x="660837" y="0"/>
                </a:cubicBezTo>
                <a:cubicBezTo>
                  <a:pt x="1025807" y="0"/>
                  <a:pt x="1321674" y="294770"/>
                  <a:pt x="1321674" y="658388"/>
                </a:cubicBezTo>
                <a:cubicBezTo>
                  <a:pt x="1321674" y="1022006"/>
                  <a:pt x="1025807" y="1316776"/>
                  <a:pt x="660837" y="1316776"/>
                </a:cubicBezTo>
                <a:cubicBezTo>
                  <a:pt x="295867" y="1316776"/>
                  <a:pt x="0" y="1022006"/>
                  <a:pt x="0" y="658388"/>
                </a:cubicBezTo>
                <a:close/>
              </a:path>
            </a:pathLst>
          </a:custGeom>
          <a:solidFill>
            <a:srgbClr val="1A688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905" tIns="199187" rIns="199905" bIns="199187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000" b="1" kern="1200" dirty="0"/>
          </a:p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00" b="1" kern="1200" dirty="0"/>
              <a:t>1. Preventing overdose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E2C3D90-C98F-4A4C-8034-2333951DC60C}"/>
              </a:ext>
            </a:extLst>
          </p:cNvPr>
          <p:cNvSpPr/>
          <p:nvPr/>
        </p:nvSpPr>
        <p:spPr>
          <a:xfrm>
            <a:off x="6901507" y="763025"/>
            <a:ext cx="362533" cy="1313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45920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8341B33-83CC-4ABA-8373-0FAA1434C39D}"/>
              </a:ext>
            </a:extLst>
          </p:cNvPr>
          <p:cNvSpPr txBox="1"/>
          <p:nvPr/>
        </p:nvSpPr>
        <p:spPr>
          <a:xfrm>
            <a:off x="7266786" y="690795"/>
            <a:ext cx="1989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200" dirty="0">
                <a:solidFill>
                  <a:prstClr val="black"/>
                </a:solidFill>
                <a:latin typeface="+mj-lt"/>
              </a:rPr>
              <a:t>Cross-cutting principles</a:t>
            </a:r>
          </a:p>
        </p:txBody>
      </p:sp>
      <p:pic>
        <p:nvPicPr>
          <p:cNvPr id="51" name="Graphic 50" descr="Medicine">
            <a:extLst>
              <a:ext uri="{FF2B5EF4-FFF2-40B4-BE49-F238E27FC236}">
                <a16:creationId xmlns:a16="http://schemas.microsoft.com/office/drawing/2014/main" id="{8F92B0A5-63E1-4EAA-874F-DD845AE4FA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38912" y="1955724"/>
            <a:ext cx="387795" cy="387795"/>
          </a:xfrm>
          <a:prstGeom prst="rect">
            <a:avLst/>
          </a:prstGeom>
        </p:spPr>
      </p:pic>
      <p:pic>
        <p:nvPicPr>
          <p:cNvPr id="6" name="Graphic 5" descr="Man with kid">
            <a:extLst>
              <a:ext uri="{FF2B5EF4-FFF2-40B4-BE49-F238E27FC236}">
                <a16:creationId xmlns:a16="http://schemas.microsoft.com/office/drawing/2014/main" id="{9E3C853F-EAB5-4108-86A5-A3B0855F97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06108" y="1881974"/>
            <a:ext cx="352541" cy="352541"/>
          </a:xfrm>
          <a:prstGeom prst="rect">
            <a:avLst/>
          </a:prstGeom>
        </p:spPr>
      </p:pic>
      <p:pic>
        <p:nvPicPr>
          <p:cNvPr id="15" name="Graphic 14" descr="Presentation with pie chart">
            <a:extLst>
              <a:ext uri="{FF2B5EF4-FFF2-40B4-BE49-F238E27FC236}">
                <a16:creationId xmlns:a16="http://schemas.microsoft.com/office/drawing/2014/main" id="{A0B688DA-23C1-4548-8A4F-F38472ECB9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23701" y="3435465"/>
            <a:ext cx="387795" cy="387795"/>
          </a:xfrm>
          <a:prstGeom prst="rect">
            <a:avLst/>
          </a:prstGeom>
        </p:spPr>
      </p:pic>
      <p:pic>
        <p:nvPicPr>
          <p:cNvPr id="53" name="Graphic 52" descr="Siren">
            <a:extLst>
              <a:ext uri="{FF2B5EF4-FFF2-40B4-BE49-F238E27FC236}">
                <a16:creationId xmlns:a16="http://schemas.microsoft.com/office/drawing/2014/main" id="{A6AE28D2-AFCE-4EDC-8006-84E8B876A7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42058" y="947652"/>
            <a:ext cx="426575" cy="426575"/>
          </a:xfrm>
          <a:prstGeom prst="rect">
            <a:avLst/>
          </a:prstGeom>
        </p:spPr>
      </p:pic>
      <p:pic>
        <p:nvPicPr>
          <p:cNvPr id="55" name="Graphic 54" descr="Single gear">
            <a:extLst>
              <a:ext uri="{FF2B5EF4-FFF2-40B4-BE49-F238E27FC236}">
                <a16:creationId xmlns:a16="http://schemas.microsoft.com/office/drawing/2014/main" id="{AA8A4FC0-BE08-4433-AD40-50458487EA2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49183" y="3469414"/>
            <a:ext cx="426575" cy="42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470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243337-A29F-4424-9662-BADDF5DF5F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4767263"/>
            <a:ext cx="2057400" cy="273844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7D4089-40B5-457D-927F-16367A53BB79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A98317D-F6CB-4FE5-ADAF-A5A8F82BF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06" y="49354"/>
            <a:ext cx="8369294" cy="474757"/>
          </a:xfrm>
        </p:spPr>
        <p:txBody>
          <a:bodyPr>
            <a:normAutofit fontScale="90000"/>
          </a:bodyPr>
          <a:lstStyle/>
          <a:p>
            <a:r>
              <a:rPr lang="en-US" dirty="0"/>
              <a:t>SAMHSA and the Biden-Harris Administration 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658461A-7144-4D6B-9B41-887BD2D78A22}"/>
              </a:ext>
            </a:extLst>
          </p:cNvPr>
          <p:cNvGraphicFramePr/>
          <p:nvPr/>
        </p:nvGraphicFramePr>
        <p:xfrm>
          <a:off x="139515" y="713156"/>
          <a:ext cx="4624430" cy="40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2" descr="An Encouraging Rollout for the Biden-Harris Ticket | The New Yorker">
            <a:extLst>
              <a:ext uri="{FF2B5EF4-FFF2-40B4-BE49-F238E27FC236}">
                <a16:creationId xmlns:a16="http://schemas.microsoft.com/office/drawing/2014/main" id="{2197E153-4351-4840-AFF5-44791FAF26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1" r="9142"/>
          <a:stretch/>
        </p:blipFill>
        <p:spPr bwMode="auto">
          <a:xfrm>
            <a:off x="4241700" y="555808"/>
            <a:ext cx="4902300" cy="4587692"/>
          </a:xfrm>
          <a:custGeom>
            <a:avLst/>
            <a:gdLst/>
            <a:ahLst/>
            <a:cxnLst/>
            <a:rect l="l" t="t" r="r" b="b"/>
            <a:pathLst>
              <a:path w="6470464" h="6856412">
                <a:moveTo>
                  <a:pt x="0" y="0"/>
                </a:moveTo>
                <a:lnTo>
                  <a:pt x="6470464" y="0"/>
                </a:lnTo>
                <a:lnTo>
                  <a:pt x="6470464" y="6856412"/>
                </a:lnTo>
                <a:lnTo>
                  <a:pt x="753" y="6856412"/>
                </a:lnTo>
                <a:lnTo>
                  <a:pt x="83736" y="6682434"/>
                </a:lnTo>
                <a:cubicBezTo>
                  <a:pt x="534353" y="5654674"/>
                  <a:pt x="777103" y="4561946"/>
                  <a:pt x="777103" y="3428997"/>
                </a:cubicBezTo>
                <a:cubicBezTo>
                  <a:pt x="777103" y="2296047"/>
                  <a:pt x="534353" y="1203318"/>
                  <a:pt x="83736" y="17555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982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576ABF-0BDA-4342-859B-767BDE4C9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506" y="102393"/>
            <a:ext cx="8229600" cy="47475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FY 2021 COVID Supplemental Funding: $4.25B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4A66FD-4F99-4ADF-9B3D-F18B65DBF5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7D4089-40B5-457D-927F-16367A53BB79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F3214CC9-C634-4B79-8776-E96D2800E5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7006473"/>
              </p:ext>
            </p:extLst>
          </p:nvPr>
        </p:nvGraphicFramePr>
        <p:xfrm>
          <a:off x="457200" y="910286"/>
          <a:ext cx="8229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18069">
                  <a:extLst>
                    <a:ext uri="{9D8B030D-6E8A-4147-A177-3AD203B41FA5}">
                      <a16:colId xmlns:a16="http://schemas.microsoft.com/office/drawing/2014/main" val="711002606"/>
                    </a:ext>
                  </a:extLst>
                </a:gridCol>
                <a:gridCol w="1911531">
                  <a:extLst>
                    <a:ext uri="{9D8B030D-6E8A-4147-A177-3AD203B41FA5}">
                      <a16:colId xmlns:a16="http://schemas.microsoft.com/office/drawing/2014/main" val="826628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Grant/Program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Funding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0396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Certified Community Behavioral Health Clinics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$600,000,000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892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Suicide Prevention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$50,000,000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874791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/>
                        <a:t>Emergency Response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$240,000,000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49628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/>
                        <a:t>Community Mental Health Service Block Grant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$1,650,000,000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580011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Substance Abuse Prevention and Treatment Block Grant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$1,650,000,000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67253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Project AWARE (Advancing Wellness and Resiliency in Education)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$50,000,000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668200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National Child Traumatic Stress Network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$10,000,000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26254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53B5429-A1B9-4D8D-A023-7FE283E6FE38}"/>
              </a:ext>
            </a:extLst>
          </p:cNvPr>
          <p:cNvSpPr txBox="1"/>
          <p:nvPr/>
        </p:nvSpPr>
        <p:spPr>
          <a:xfrm>
            <a:off x="1052763" y="4070410"/>
            <a:ext cx="70384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SAMHSA FY 2021 Appropriation: +$6,017,000,000</a:t>
            </a:r>
          </a:p>
        </p:txBody>
      </p:sp>
    </p:spTree>
    <p:extLst>
      <p:ext uri="{BB962C8B-B14F-4D97-AF65-F5344CB8AC3E}">
        <p14:creationId xmlns:p14="http://schemas.microsoft.com/office/powerpoint/2010/main" val="4096303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4A66FD-4F99-4ADF-9B3D-F18B65DBF5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7D4089-40B5-457D-927F-16367A53BB79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5EBFE8-2EF8-45AA-B06D-2CB6DDEDA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SAMHSA FY 2021 American Rescue Plan Act: $3.56B</a:t>
            </a: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F3214CC9-C634-4B79-8776-E96D2800E565}"/>
              </a:ext>
            </a:extLst>
          </p:cNvPr>
          <p:cNvGraphicFramePr>
            <a:graphicFrameLocks/>
          </p:cNvGraphicFramePr>
          <p:nvPr/>
        </p:nvGraphicFramePr>
        <p:xfrm>
          <a:off x="457200" y="915947"/>
          <a:ext cx="8229600" cy="312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18069">
                  <a:extLst>
                    <a:ext uri="{9D8B030D-6E8A-4147-A177-3AD203B41FA5}">
                      <a16:colId xmlns:a16="http://schemas.microsoft.com/office/drawing/2014/main" val="711002606"/>
                    </a:ext>
                  </a:extLst>
                </a:gridCol>
                <a:gridCol w="1911531">
                  <a:extLst>
                    <a:ext uri="{9D8B030D-6E8A-4147-A177-3AD203B41FA5}">
                      <a16:colId xmlns:a16="http://schemas.microsoft.com/office/drawing/2014/main" val="826628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Grant/Program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Funding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0396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Block Grants for Community Mental Health Services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$1,500,000,000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892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Block Grants for Prevention and Treatment of Substance Abuse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$1,500,000,000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874791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sz="1600" dirty="0"/>
                        <a:t>Community-Based Funding For Local Substance Use Disorder Services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$30,000,000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49628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sz="1600" dirty="0"/>
                        <a:t>Community-Based Funding for Local Behavioral Health Needs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$50,000,000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580011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National Traumatic Stress Network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$10,000,000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67253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Project AWARE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$30,000,000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668200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Youth Suicide Prevention (GLS State, Tribe, and campus)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$20,000,000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262546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Certified Community Behavioral Health Clinics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$420,000,000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184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7497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54CFBB-E41D-49C0-B183-A9991CD038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D48FAB-3E59-4CFC-AA2B-49414C096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SAMHSA FY 2022 Budget Request: $9.7B</a:t>
            </a: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1FB047CD-71C0-4211-88F5-5795446F93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0503274"/>
              </p:ext>
            </p:extLst>
          </p:nvPr>
        </p:nvGraphicFramePr>
        <p:xfrm>
          <a:off x="167640" y="731520"/>
          <a:ext cx="8740140" cy="391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7860">
                  <a:extLst>
                    <a:ext uri="{9D8B030D-6E8A-4147-A177-3AD203B41FA5}">
                      <a16:colId xmlns:a16="http://schemas.microsoft.com/office/drawing/2014/main" val="711002606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1105869597"/>
                    </a:ext>
                  </a:extLst>
                </a:gridCol>
                <a:gridCol w="5478780">
                  <a:extLst>
                    <a:ext uri="{9D8B030D-6E8A-4147-A177-3AD203B41FA5}">
                      <a16:colId xmlns:a16="http://schemas.microsoft.com/office/drawing/2014/main" val="826628547"/>
                    </a:ext>
                  </a:extLst>
                </a:gridCol>
              </a:tblGrid>
              <a:tr h="403860">
                <a:tc>
                  <a:txBody>
                    <a:bodyPr/>
                    <a:lstStyle/>
                    <a:p>
                      <a:r>
                        <a:rPr lang="en-US" sz="1400" dirty="0"/>
                        <a:t>Appropriation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Budget Request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Program Highlights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0396984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Mental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$2,936,528,000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Community Mental Health Services Block Grant: $1.6B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Certified Community Behavioral Health Clinics: $375M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Suicide Prevention Programs: $179.7M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Project AWARE: $155.5M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National Child Traumatic Stress Network: $81.9M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89278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Substance Use Prevention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$216,667,000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Strategic Prevention Framework: $126.7M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874791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Substance Use 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$6,408,943,000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Substance Abuse Prevention and Treatment Block Grant: $3.5B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State Opioid Response Grants: $2.3B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Targeted Capacity Expansion: $147.9M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Criminal Justice Activities: $124.4M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First Responders Comprehensive Addiction and Recovery Act: $63M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496282"/>
                  </a:ext>
                </a:extLst>
              </a:tr>
              <a:tr h="56388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Health Surveillance and Program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$171,873,000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Program Support: $83.3M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Drug Abuse Warning Network: $15M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58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0654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CEEC05-A72D-4291-9AF9-2B9AC31069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1DD4FF-2A25-419E-9EB6-21F359C89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SAMHSA’s Programs Aligned to Emerging Priorities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499C5F-00E8-47C8-9E88-5FFFD9950365}"/>
              </a:ext>
            </a:extLst>
          </p:cNvPr>
          <p:cNvSpPr txBox="1"/>
          <p:nvPr/>
        </p:nvSpPr>
        <p:spPr>
          <a:xfrm>
            <a:off x="3829051" y="698615"/>
            <a:ext cx="1115568" cy="704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1. Preventing overdose</a:t>
            </a:r>
            <a:endParaRPr lang="en-US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C08954-0B4E-4A28-A1E3-C8EA3248C79E}"/>
              </a:ext>
            </a:extLst>
          </p:cNvPr>
          <p:cNvSpPr txBox="1"/>
          <p:nvPr/>
        </p:nvSpPr>
        <p:spPr>
          <a:xfrm>
            <a:off x="4854576" y="698615"/>
            <a:ext cx="11155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2. Promoting children and youth BH</a:t>
            </a:r>
            <a:endParaRPr lang="en-US" sz="1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4B6F55-84FD-497A-AEAF-AF80D022D3FC}"/>
              </a:ext>
            </a:extLst>
          </p:cNvPr>
          <p:cNvSpPr txBox="1"/>
          <p:nvPr/>
        </p:nvSpPr>
        <p:spPr>
          <a:xfrm>
            <a:off x="5880101" y="692380"/>
            <a:ext cx="1115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3. Integrating primary and behavioral health care</a:t>
            </a:r>
            <a:endParaRPr lang="en-US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1FCD8B-1BB0-46FD-8E9F-7F9780366BC4}"/>
              </a:ext>
            </a:extLst>
          </p:cNvPr>
          <p:cNvSpPr txBox="1"/>
          <p:nvPr/>
        </p:nvSpPr>
        <p:spPr>
          <a:xfrm>
            <a:off x="6905626" y="704965"/>
            <a:ext cx="1115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4. Using performance measures, data and evaluation</a:t>
            </a:r>
            <a:endParaRPr lang="en-US" sz="1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6A5C4B-32DA-4BF5-88CC-4040D3DDDACB}"/>
              </a:ext>
            </a:extLst>
          </p:cNvPr>
          <p:cNvSpPr txBox="1"/>
          <p:nvPr/>
        </p:nvSpPr>
        <p:spPr>
          <a:xfrm>
            <a:off x="7931150" y="704965"/>
            <a:ext cx="1111249" cy="704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5. Enhancing access to suicide prevention &amp; crisis care</a:t>
            </a:r>
            <a:endParaRPr lang="en-US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92F14A-99A6-45C7-86E6-90BD80236250}"/>
              </a:ext>
            </a:extLst>
          </p:cNvPr>
          <p:cNvSpPr txBox="1"/>
          <p:nvPr/>
        </p:nvSpPr>
        <p:spPr>
          <a:xfrm>
            <a:off x="345568" y="1492365"/>
            <a:ext cx="363588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Center for Substance Abuse Treatment</a:t>
            </a:r>
            <a:endParaRPr lang="en-US" sz="1000" dirty="0"/>
          </a:p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en-US" sz="1000" dirty="0"/>
              <a:t>SBIRT</a:t>
            </a:r>
          </a:p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en-US" sz="1000" dirty="0"/>
              <a:t>State Opioid Response Program</a:t>
            </a:r>
          </a:p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en-US" sz="1000" dirty="0">
                <a:cs typeface="Times New Roman" panose="02020603050405020304" pitchFamily="18" charset="0"/>
              </a:rPr>
              <a:t>Certification of Opioid Treatment Programs</a:t>
            </a:r>
            <a:endParaRPr lang="en-US" sz="1000" dirty="0"/>
          </a:p>
          <a:p>
            <a:pPr fontAlgn="ctr"/>
            <a:endParaRPr lang="en-US" sz="1000" dirty="0">
              <a:latin typeface="Georgia" panose="02040502050405020303" pitchFamily="18" charset="0"/>
            </a:endParaRPr>
          </a:p>
          <a:p>
            <a:pPr fontAlgn="ctr"/>
            <a:r>
              <a:rPr lang="en-US" sz="1000" dirty="0"/>
              <a:t> </a:t>
            </a:r>
          </a:p>
          <a:p>
            <a:r>
              <a:rPr lang="en-US" sz="1000" b="1" dirty="0"/>
              <a:t>Center for Mental Health Services</a:t>
            </a:r>
            <a:endParaRPr lang="en-US" sz="1000" dirty="0"/>
          </a:p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en-US" sz="1000" dirty="0"/>
              <a:t>988</a:t>
            </a:r>
          </a:p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en-US" sz="1000" dirty="0"/>
              <a:t>Certified Community BH Clinics Expansion Grant</a:t>
            </a:r>
          </a:p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en-US" sz="1000" dirty="0"/>
              <a:t>Project AWARE</a:t>
            </a:r>
          </a:p>
          <a:p>
            <a:r>
              <a:rPr lang="en-US" sz="1000" dirty="0"/>
              <a:t> </a:t>
            </a:r>
          </a:p>
          <a:p>
            <a:r>
              <a:rPr lang="en-US" sz="1000" b="1" dirty="0"/>
              <a:t>Center for Substance Use Prevention</a:t>
            </a:r>
            <a:endParaRPr lang="en-US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STOP Act grants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Harm reduction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Overdose prevention strategy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/>
          </a:p>
          <a:p>
            <a:r>
              <a:rPr lang="en-US" sz="1000" b="1" dirty="0"/>
              <a:t>Center for Behavioral Health Statistics and Quality</a:t>
            </a:r>
            <a:endParaRPr lang="en-US" sz="1000" dirty="0"/>
          </a:p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en-US" sz="1000" dirty="0"/>
              <a:t>Disparity impact statement (in partnership with OBHE)</a:t>
            </a:r>
          </a:p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en-US" sz="1000" dirty="0"/>
              <a:t>National population surveys (e.g., NSDUH, BHSIS)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FC199C-2BEC-4E94-8F3D-5B8E129ADEE1}"/>
              </a:ext>
            </a:extLst>
          </p:cNvPr>
          <p:cNvCxnSpPr/>
          <p:nvPr/>
        </p:nvCxnSpPr>
        <p:spPr>
          <a:xfrm>
            <a:off x="269365" y="3136900"/>
            <a:ext cx="876909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6D48E42-F32A-48D1-8A2F-4C022F0C4AD2}"/>
              </a:ext>
            </a:extLst>
          </p:cNvPr>
          <p:cNvCxnSpPr/>
          <p:nvPr/>
        </p:nvCxnSpPr>
        <p:spPr>
          <a:xfrm>
            <a:off x="269365" y="2368550"/>
            <a:ext cx="876909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E5FD696-A505-48B6-A2F9-46396D402ED8}"/>
              </a:ext>
            </a:extLst>
          </p:cNvPr>
          <p:cNvCxnSpPr/>
          <p:nvPr/>
        </p:nvCxnSpPr>
        <p:spPr>
          <a:xfrm>
            <a:off x="269365" y="3911600"/>
            <a:ext cx="876909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D89CB3-71AC-4179-99D7-0B86B3C4A9DE}"/>
              </a:ext>
            </a:extLst>
          </p:cNvPr>
          <p:cNvCxnSpPr/>
          <p:nvPr/>
        </p:nvCxnSpPr>
        <p:spPr>
          <a:xfrm>
            <a:off x="269365" y="1454265"/>
            <a:ext cx="876909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8" name="Graphic 17" descr="Checkmark">
            <a:extLst>
              <a:ext uri="{FF2B5EF4-FFF2-40B4-BE49-F238E27FC236}">
                <a16:creationId xmlns:a16="http://schemas.microsoft.com/office/drawing/2014/main" id="{D4CF89D3-EEB7-40A2-A0EC-50C8BC40E2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85663" y="1665666"/>
            <a:ext cx="426575" cy="426575"/>
          </a:xfrm>
          <a:prstGeom prst="rect">
            <a:avLst/>
          </a:prstGeom>
        </p:spPr>
      </p:pic>
      <p:pic>
        <p:nvPicPr>
          <p:cNvPr id="19" name="Graphic 18" descr="Checkmark">
            <a:extLst>
              <a:ext uri="{FF2B5EF4-FFF2-40B4-BE49-F238E27FC236}">
                <a16:creationId xmlns:a16="http://schemas.microsoft.com/office/drawing/2014/main" id="{B9D0C662-36AB-4002-A2F7-70E27FE793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08013" y="2554870"/>
            <a:ext cx="426575" cy="426575"/>
          </a:xfrm>
          <a:prstGeom prst="rect">
            <a:avLst/>
          </a:prstGeom>
        </p:spPr>
      </p:pic>
      <p:pic>
        <p:nvPicPr>
          <p:cNvPr id="20" name="Graphic 19" descr="Checkmark">
            <a:extLst>
              <a:ext uri="{FF2B5EF4-FFF2-40B4-BE49-F238E27FC236}">
                <a16:creationId xmlns:a16="http://schemas.microsoft.com/office/drawing/2014/main" id="{4433733E-0C84-458D-A620-C2B5022BB7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39572" y="2570740"/>
            <a:ext cx="426575" cy="426575"/>
          </a:xfrm>
          <a:prstGeom prst="rect">
            <a:avLst/>
          </a:prstGeom>
        </p:spPr>
      </p:pic>
      <p:pic>
        <p:nvPicPr>
          <p:cNvPr id="21" name="Graphic 20" descr="Checkmark">
            <a:extLst>
              <a:ext uri="{FF2B5EF4-FFF2-40B4-BE49-F238E27FC236}">
                <a16:creationId xmlns:a16="http://schemas.microsoft.com/office/drawing/2014/main" id="{CC331A0D-3EDB-4734-85FD-F0763888FA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35260" y="1694439"/>
            <a:ext cx="426575" cy="426575"/>
          </a:xfrm>
          <a:prstGeom prst="rect">
            <a:avLst/>
          </a:prstGeom>
        </p:spPr>
      </p:pic>
      <p:pic>
        <p:nvPicPr>
          <p:cNvPr id="22" name="Graphic 21" descr="Checkmark">
            <a:extLst>
              <a:ext uri="{FF2B5EF4-FFF2-40B4-BE49-F238E27FC236}">
                <a16:creationId xmlns:a16="http://schemas.microsoft.com/office/drawing/2014/main" id="{1EA754BF-FD53-4003-964A-3A50870D5E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35259" y="2554870"/>
            <a:ext cx="426575" cy="426575"/>
          </a:xfrm>
          <a:prstGeom prst="rect">
            <a:avLst/>
          </a:prstGeom>
        </p:spPr>
      </p:pic>
      <p:pic>
        <p:nvPicPr>
          <p:cNvPr id="23" name="Graphic 22" descr="Checkmark">
            <a:extLst>
              <a:ext uri="{FF2B5EF4-FFF2-40B4-BE49-F238E27FC236}">
                <a16:creationId xmlns:a16="http://schemas.microsoft.com/office/drawing/2014/main" id="{2BDCDC04-BCF7-44E1-ABD8-AA93F14F54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35258" y="3348176"/>
            <a:ext cx="426575" cy="426575"/>
          </a:xfrm>
          <a:prstGeom prst="rect">
            <a:avLst/>
          </a:prstGeom>
        </p:spPr>
      </p:pic>
      <p:pic>
        <p:nvPicPr>
          <p:cNvPr id="25" name="Graphic 24" descr="Checkmark">
            <a:extLst>
              <a:ext uri="{FF2B5EF4-FFF2-40B4-BE49-F238E27FC236}">
                <a16:creationId xmlns:a16="http://schemas.microsoft.com/office/drawing/2014/main" id="{1725D60E-DFE3-41BC-BEAB-488F231E49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85663" y="3348175"/>
            <a:ext cx="426575" cy="426575"/>
          </a:xfrm>
          <a:prstGeom prst="rect">
            <a:avLst/>
          </a:prstGeom>
        </p:spPr>
      </p:pic>
      <p:pic>
        <p:nvPicPr>
          <p:cNvPr id="26" name="Graphic 25" descr="Checkmark">
            <a:extLst>
              <a:ext uri="{FF2B5EF4-FFF2-40B4-BE49-F238E27FC236}">
                <a16:creationId xmlns:a16="http://schemas.microsoft.com/office/drawing/2014/main" id="{76FD2540-34D6-4E71-8C14-BEC110922D6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260225" y="2561662"/>
            <a:ext cx="426575" cy="426575"/>
          </a:xfrm>
          <a:prstGeom prst="rect">
            <a:avLst/>
          </a:prstGeom>
        </p:spPr>
      </p:pic>
      <p:pic>
        <p:nvPicPr>
          <p:cNvPr id="27" name="Graphic 26" descr="Checkmark">
            <a:extLst>
              <a:ext uri="{FF2B5EF4-FFF2-40B4-BE49-F238E27FC236}">
                <a16:creationId xmlns:a16="http://schemas.microsoft.com/office/drawing/2014/main" id="{3D17B9C5-F8F9-4716-BBA4-7647830294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35260" y="4048450"/>
            <a:ext cx="426575" cy="426575"/>
          </a:xfrm>
          <a:prstGeom prst="rect">
            <a:avLst/>
          </a:prstGeom>
        </p:spPr>
      </p:pic>
      <p:pic>
        <p:nvPicPr>
          <p:cNvPr id="28" name="Graphic 27" descr="Checkmark">
            <a:extLst>
              <a:ext uri="{FF2B5EF4-FFF2-40B4-BE49-F238E27FC236}">
                <a16:creationId xmlns:a16="http://schemas.microsoft.com/office/drawing/2014/main" id="{92CD7EB9-0581-4693-9BAB-8157D24E9C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273486" y="1719038"/>
            <a:ext cx="426575" cy="426575"/>
          </a:xfrm>
          <a:prstGeom prst="rect">
            <a:avLst/>
          </a:prstGeom>
        </p:spPr>
      </p:pic>
      <p:pic>
        <p:nvPicPr>
          <p:cNvPr id="29" name="Graphic 28" descr="Checkmark">
            <a:extLst>
              <a:ext uri="{FF2B5EF4-FFF2-40B4-BE49-F238E27FC236}">
                <a16:creationId xmlns:a16="http://schemas.microsoft.com/office/drawing/2014/main" id="{EEC7B35B-877E-4605-BACA-C30C2C4129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39572" y="1721869"/>
            <a:ext cx="426575" cy="426575"/>
          </a:xfrm>
          <a:prstGeom prst="rect">
            <a:avLst/>
          </a:prstGeom>
        </p:spPr>
      </p:pic>
      <p:pic>
        <p:nvPicPr>
          <p:cNvPr id="30" name="Graphic 29" descr="Checkmark">
            <a:extLst>
              <a:ext uri="{FF2B5EF4-FFF2-40B4-BE49-F238E27FC236}">
                <a16:creationId xmlns:a16="http://schemas.microsoft.com/office/drawing/2014/main" id="{E66A4FAD-05B4-414A-88FB-065EE60C0A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08012" y="3303814"/>
            <a:ext cx="426575" cy="42657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4DB9B31-ECE9-48AD-BBF9-7E4E544C845B}"/>
              </a:ext>
            </a:extLst>
          </p:cNvPr>
          <p:cNvSpPr txBox="1"/>
          <p:nvPr/>
        </p:nvSpPr>
        <p:spPr>
          <a:xfrm>
            <a:off x="747577" y="4840006"/>
            <a:ext cx="7369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Source: </a:t>
            </a:r>
            <a:r>
              <a:rPr lang="en-US" sz="800" dirty="0"/>
              <a:t>SAMHSA estimates</a:t>
            </a:r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328997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A3A9394385444083D333107F4D507C" ma:contentTypeVersion="82" ma:contentTypeDescription="Create a new document." ma:contentTypeScope="" ma:versionID="78cb2b352169ae2bbfc600d403b1b703">
  <xsd:schema xmlns:xsd="http://www.w3.org/2001/XMLSchema" xmlns:xs="http://www.w3.org/2001/XMLSchema" xmlns:p="http://schemas.microsoft.com/office/2006/metadata/properties" xmlns:ns1="http://schemas.microsoft.com/sharepoint/v3" xmlns:ns2="67c1b1fd-0604-41f3-8a1e-3854e8f10a32" xmlns:ns3="fc486d51-0b10-46e7-809b-d1a3e267418c" targetNamespace="http://schemas.microsoft.com/office/2006/metadata/properties" ma:root="true" ma:fieldsID="aa92a57dfe01d5e4f48903b80cf26262" ns1:_="" ns2:_="" ns3:_="">
    <xsd:import namespace="http://schemas.microsoft.com/sharepoint/v3"/>
    <xsd:import namespace="67c1b1fd-0604-41f3-8a1e-3854e8f10a32"/>
    <xsd:import namespace="fc486d51-0b10-46e7-809b-d1a3e267418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c1b1fd-0604-41f3-8a1e-3854e8f10a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486d51-0b10-46e7-809b-d1a3e267418c" elementFormDefault="qualified">
    <xsd:import namespace="http://schemas.microsoft.com/office/2006/documentManagement/types"/>
    <xsd:import namespace="http://schemas.microsoft.com/office/infopath/2007/PartnerControls"/>
    <xsd:element name="_dlc_DocId" ma:index="1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4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fc486d51-0b10-46e7-809b-d1a3e267418c">2E3DWNN2NAY5-1925253259-20</_dlc_DocId>
    <_dlc_DocIdUrl xmlns="fc486d51-0b10-46e7-809b-d1a3e267418c">
      <Url>https://samhsa273.sharepoint.com/sites/Intranet/communications/_layouts/15/DocIdRedir.aspx?ID=2E3DWNN2NAY5-1925253259-20</Url>
      <Description>2E3DWNN2NAY5-1925253259-20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0C1E83F3-5B11-485A-9624-747BF98E66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7c1b1fd-0604-41f3-8a1e-3854e8f10a32"/>
    <ds:schemaRef ds:uri="fc486d51-0b10-46e7-809b-d1a3e26741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D19311-0E8A-4546-953C-6564B3EBBB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91ECA1-3807-411B-A64E-3A679FDF8D43}">
  <ds:schemaRefs>
    <ds:schemaRef ds:uri="http://schemas.microsoft.com/office/2006/metadata/properties"/>
    <ds:schemaRef ds:uri="http://purl.org/dc/elements/1.1/"/>
    <ds:schemaRef ds:uri="http://schemas.microsoft.com/sharepoint/v3"/>
    <ds:schemaRef ds:uri="fc486d51-0b10-46e7-809b-d1a3e267418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67c1b1fd-0604-41f3-8a1e-3854e8f10a32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79F8D5F7-FD12-4EC7-A328-4DB2DBBF9390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2415</TotalTime>
  <Words>709</Words>
  <Application>Microsoft Macintosh PowerPoint</Application>
  <PresentationFormat>On-screen Show (16:9)</PresentationFormat>
  <Paragraphs>161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Georgia</vt:lpstr>
      <vt:lpstr>Office Theme</vt:lpstr>
      <vt:lpstr>2_Office Theme</vt:lpstr>
      <vt:lpstr>SAMHSA:  Priorities and Cross-Cutting Principles</vt:lpstr>
      <vt:lpstr>Setting the nation’s behavioral health agenda</vt:lpstr>
      <vt:lpstr>SAMHSA At-A-Glance</vt:lpstr>
      <vt:lpstr>SAMHSA Priorities and Cross-Cutting Principles</vt:lpstr>
      <vt:lpstr>SAMHSA and the Biden-Harris Administration </vt:lpstr>
      <vt:lpstr>PowerPoint Presentation</vt:lpstr>
      <vt:lpstr>SAMHSA FY 2021 American Rescue Plan Act: $3.56B</vt:lpstr>
      <vt:lpstr>SAMHSA FY 2022 Budget Request: $9.7B</vt:lpstr>
      <vt:lpstr>SAMHSA’s Programs Aligned to Emerging Priorities</vt:lpstr>
      <vt:lpstr>A Commitment to Behavioral Health </vt:lpstr>
    </vt:vector>
  </TitlesOfParts>
  <Company>Crosby Marketing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 Loffler</dc:creator>
  <cp:lastModifiedBy>lauri cole</cp:lastModifiedBy>
  <cp:revision>190</cp:revision>
  <dcterms:created xsi:type="dcterms:W3CDTF">2018-02-20T15:28:46Z</dcterms:created>
  <dcterms:modified xsi:type="dcterms:W3CDTF">2021-10-19T10:44:16Z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0x01010021A3A9394385444083D333107F4D507C</vt:lpwstr>
  </property>
  <property fmtid="{D5CDD505-2E9C-101B-9397-08002B2CF9AE}" pid="3" name="_dlc_DocIdItemGuid">
    <vt:lpwstr>6767748c-3b60-44a7-9b6c-e3b3defb4bfc</vt:lpwstr>
  </property>
</Properties>
</file>