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701" r:id="rId5"/>
    <p:sldMasterId id="2147483703" r:id="rId6"/>
    <p:sldMasterId id="2147483687" r:id="rId7"/>
    <p:sldMasterId id="2147483689" r:id="rId8"/>
  </p:sldMasterIdLst>
  <p:notesMasterIdLst>
    <p:notesMasterId r:id="rId37"/>
  </p:notesMasterIdLst>
  <p:handoutMasterIdLst>
    <p:handoutMasterId r:id="rId38"/>
  </p:handoutMasterIdLst>
  <p:sldIdLst>
    <p:sldId id="453" r:id="rId9"/>
    <p:sldId id="450" r:id="rId10"/>
    <p:sldId id="452" r:id="rId11"/>
    <p:sldId id="451" r:id="rId12"/>
    <p:sldId id="454" r:id="rId13"/>
    <p:sldId id="455" r:id="rId14"/>
    <p:sldId id="457" r:id="rId15"/>
    <p:sldId id="456" r:id="rId16"/>
    <p:sldId id="433" r:id="rId17"/>
    <p:sldId id="434" r:id="rId18"/>
    <p:sldId id="435" r:id="rId19"/>
    <p:sldId id="436" r:id="rId20"/>
    <p:sldId id="437" r:id="rId21"/>
    <p:sldId id="438" r:id="rId22"/>
    <p:sldId id="447" r:id="rId23"/>
    <p:sldId id="446" r:id="rId24"/>
    <p:sldId id="439" r:id="rId25"/>
    <p:sldId id="440" r:id="rId26"/>
    <p:sldId id="441" r:id="rId27"/>
    <p:sldId id="463" r:id="rId28"/>
    <p:sldId id="460" r:id="rId29"/>
    <p:sldId id="461" r:id="rId30"/>
    <p:sldId id="449" r:id="rId31"/>
    <p:sldId id="448" r:id="rId32"/>
    <p:sldId id="464" r:id="rId33"/>
    <p:sldId id="462" r:id="rId34"/>
    <p:sldId id="465" r:id="rId35"/>
    <p:sldId id="466" r:id="rId3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27A9"/>
    <a:srgbClr val="876ECE"/>
    <a:srgbClr val="878CB4"/>
    <a:srgbClr val="553278"/>
    <a:srgbClr val="646569"/>
    <a:srgbClr val="002D73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595" autoAdjust="0"/>
  </p:normalViewPr>
  <p:slideViewPr>
    <p:cSldViewPr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928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111CE6-E01B-4B16-9FC9-386DAA6E82E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47B35F-EEBB-4B51-9C7F-012E78CB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45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57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57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7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10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4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17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88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57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7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10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40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34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66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802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9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8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3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98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cs typeface="Calibri"/>
              </a:rPr>
              <a:t>ARPA/$65M investments: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Convergence of apartment models (all apartment staffing/rates now using intensive supportive model)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Salary investment to make current original BLS salary used in 4/1/21 model redesign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Additional OTPS investment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Eliminates enhanced apartment treatment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Reduced number of conversion payments based on a floor of 10% for revenue increase by provider region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0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5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885950"/>
            <a:ext cx="4114800" cy="167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Title-</a:t>
            </a:r>
            <a:br>
              <a:rPr lang="en-US" dirty="0"/>
            </a:br>
            <a:r>
              <a:rPr lang="en-US" dirty="0"/>
              <a:t>Arial Bold</a:t>
            </a:r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AE0BE-D2C8-4C99-A1C8-122EB6BA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A84A0-A389-4E05-A844-7961F0BD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493D4-8A25-4359-ADAD-A0221143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8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C92E1-33C1-4AA4-9AE8-9BB2DD7C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2ECE7-2608-4612-A2C2-C050F5873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395A0-AEF5-4704-AD05-B75917EB9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517B9-A983-4183-BC99-12186D31D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201AC-22B5-4938-8AB3-D9A38CC9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11A59-5507-44A7-AAEB-A9392709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F7269-B7BB-4671-8DB8-79D6A6F6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E7346-7611-4C11-B7ED-388F2DFDB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9C613-06A7-478E-86DA-7AF841328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AA292-33C1-41C1-ACB8-CA537AD4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96496-69BD-42CB-9256-54B6FC1F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28424-BE5C-4EE5-923D-C6901C6E0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1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5064-A14D-4786-953C-393C4C0E3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F76DC-B361-4AA9-9AF7-3B9132248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D577-1F4D-4550-85B7-B6903501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2FFC-2DE2-42F2-A641-772E1902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3F045-FA45-4D2D-AC90-262F7AF4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01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086DA-900B-4D67-83FE-0E6D9E487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9E95B-BE50-4F1C-9A72-CB8F5EDA4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E7749-4A9D-44EC-AAE2-94D0DC75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B1FC8-E05C-4F59-8541-BC8011CD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C0D26-9727-4CF2-996E-9940026C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0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0DA1E-030A-F3DB-C438-1D252E5F5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C4667-33E4-F36B-6201-FB6152D8F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0802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06E4-E74B-4A09-A77E-DED10D169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2156C-BE39-4A2D-9FB7-7DC2E382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9C99-1116-434F-AD23-35124A5A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C4160-A00D-4493-BDD7-2DD84108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C3BA7-9582-4C9A-BDAA-75723BAD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638E-680D-4ECE-A5CA-30851130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696F7-AD87-4150-ACC7-809C4FE50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A2A21-C04B-4CD5-875B-DE02067E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BA174-8723-42B2-9804-3A2A5BF1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ED7FF-4674-4CE3-B923-4C8F36E6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67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C4012-C547-4266-9AED-D0CA61A6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0F7D9-3DDF-4023-A790-F9D2C139D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576DE-1955-42D4-86DD-73130A1B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1651C-934A-4680-ADC8-4B374122D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BC4C3-6D00-43F9-A6B9-3DF19529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4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FD909-6FDC-45C9-AE0D-361BBF43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485D-117D-4B7F-828D-38CD15D3F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0B630-3B11-4AB4-9BA0-748B7BBA9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2E7F1-0DF5-4B6B-BCE9-2CF9FA72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21F35-7656-49C1-AE3B-A51A8661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53451-A21E-457A-89DB-42578AE7A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2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1504950"/>
            <a:ext cx="7467600" cy="121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Copy (Arial Regular) 24 point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514350"/>
            <a:ext cx="83820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553278"/>
                </a:solidFill>
              </a:defRPr>
            </a:lvl1pPr>
          </a:lstStyle>
          <a:p>
            <a:pPr lvl="0"/>
            <a:r>
              <a:rPr lang="en-US"/>
              <a:t>Slide Heading – Arial Bold, 32 point</a:t>
            </a:r>
          </a:p>
        </p:txBody>
      </p:sp>
    </p:spTree>
    <p:extLst>
      <p:ext uri="{BB962C8B-B14F-4D97-AF65-F5344CB8AC3E}">
        <p14:creationId xmlns:p14="http://schemas.microsoft.com/office/powerpoint/2010/main" val="58515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53D7-8384-44DB-83CE-C80C8DE5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9168A-F316-4F96-8762-DBA62AEB3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DEE47-D003-42A0-AC1F-3650C26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C46F16-1AAC-45AA-80F3-80B744270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EF70D-9B46-4977-8E9E-5E09595B9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5ED85A-BBD1-405B-B22C-7CBCA725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A3EE0-1702-499D-86DB-84C32417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A3586-E93C-4C2E-9E80-5795D022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1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ED114-08DB-4ED7-9FF3-B792F05D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1D1B2-C379-4748-B504-5E6E9914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9867B1-A79D-4BC2-8536-D1A01DD9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69CB8-5709-4124-86E1-29E6B0CB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0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ABC33-BC47-45AF-9B8D-E9CD575F4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D6804-8BA6-486D-9AE7-B493FDA4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27631-A476-485E-BC9D-13073468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2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95A4-FA0F-4B80-BE73-C3394095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48D53-F31D-45B4-9596-A605113C7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BDD90-3CA8-4E1C-A9BD-E2C8F6BF1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467AE-C947-4B6D-98A5-D22D8D316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67ED0-4B3B-4A14-AD59-4E949BDA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8996D-B7B7-47BD-93DC-DF4FB356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51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9CDA-65E1-4ECA-A121-41725FEEA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3EDC9-1A3E-4329-A5FE-0F39DD00F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4CA9D-08CE-4894-80D7-2801D65F9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F87BC-8734-4152-BC36-7437CC64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9592C-07D9-4B1D-A83C-AC481ACB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643FA-AB15-408C-8902-25576884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81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54BA-1F20-4813-A847-8FE96680D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814B2-6573-414A-A05B-C65E95AD7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E3835-5466-435E-A2FC-FFFEAC4C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BADC2-9029-49A5-A1A1-E310F2DF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10C94-AEB7-4B49-985E-55ABCA13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0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71857-D956-46A6-AB51-DAC5C34C2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66B0E-1A8C-4CC5-B335-E7E36F5EC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9F538-FAE5-4136-A973-634E73BD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50DB2-433A-42CA-AA61-AFB88879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26B00-FE37-47E7-96DD-BC8C7CD0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0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647950"/>
            <a:ext cx="6324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Master Sub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962150"/>
            <a:ext cx="6324600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 baseline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Master Title – Arial Bold</a:t>
            </a:r>
          </a:p>
        </p:txBody>
      </p:sp>
      <p:sp>
        <p:nvSpPr>
          <p:cNvPr id="4" name="Date Placeholder 1"/>
          <p:cNvSpPr txBox="1">
            <a:spLocks/>
          </p:cNvSpPr>
          <p:nvPr userDrawn="1"/>
        </p:nvSpPr>
        <p:spPr>
          <a:xfrm>
            <a:off x="7010400" y="44005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August 1, 2022</a:t>
            </a:fld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3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2834-5DAE-4AA4-9987-765C2D2A7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6A99A-B137-4BC7-991D-D9DA65187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5A78-F767-4459-860A-8B8FF851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72339-420B-47E9-A651-442A7F03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DED27-DD93-4AD2-B75C-6E06DBD3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5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E1C4D-2D8B-4A01-96C0-28A715F18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8FBB4-0760-4AFC-B011-6D67E98A0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5289B-3095-43D8-AA96-577AF1EA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E1591-EF35-4874-BC8E-09F94452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11A0B-BD2D-437E-AE73-2A31934B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6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286E-76AF-4E0F-B6D2-5D1D509F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14DB4-B317-4FED-8BA3-093C5201D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4F3DA-59CB-4C89-8AFD-E96CF76FE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00E74-49C8-456D-815B-F519BDBF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DEF8C-FFF2-4CD2-91A2-783FE26E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DE5A-1121-470C-9FB7-4C199F86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56C86-13CA-44FC-A085-9F89262C1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825E8-DDDB-4FC9-ACC2-399C5FB98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F73D9-9ABE-49D6-800C-0F4F5802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1840C-D487-445F-838A-8D7BB930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1674E-0D8E-4971-A618-1D224458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6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281CC-6454-4486-8BCB-7B1FAC31D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D8F91-2C12-4D9A-B269-1EEC6B92A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811FE-ACDE-4CF7-9E67-14D9112F4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BCB35-8936-4015-A37B-7B709C904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CAAC8-3585-4574-A860-82E92FC53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61E11-D8F0-4966-9ABD-D9B613F5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8E705-B701-425F-9B37-ECCD59D4B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C3E0D0-67F8-422F-92B9-69B2C56D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39B-09CB-4106-B5A7-F0D7EE8B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27069-B8D4-428C-A5EC-04D5CDC8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8D7D3-9982-4D4A-9D0D-4C2473FF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3D4C6-1BDA-4697-8BD1-5CD2C2D9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5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553278"/>
                </a:solidFill>
              </a:rPr>
              <a:pPr/>
              <a:t>‹#›</a:t>
            </a:fld>
            <a:endParaRPr lang="en-US" sz="1200" dirty="0">
              <a:solidFill>
                <a:srgbClr val="55327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893" y="4324350"/>
            <a:ext cx="2470413" cy="7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5"/>
            <a:ext cx="9144000" cy="29960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6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914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4629150"/>
            <a:ext cx="1363351" cy="38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3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5" r:id="rId2"/>
  </p:sldLayoutIdLst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  <p:hf hdr="0" ftr="0"/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02396-6875-4800-A121-0D9228A9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EFD56-13B1-4B70-9D18-99B1B0133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11BC2-C49B-448A-B5F4-438565390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F9F5-20FD-495B-AB39-CF47414A61C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E3B1E-B76D-497E-BE2F-9A613A96F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773D7-371C-4B59-BC56-61C06ABF2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2930-8C93-4E9B-B9DC-FF661210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7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1047750"/>
            <a:ext cx="9144000" cy="299605"/>
          </a:xfrm>
          <a:prstGeom prst="rect">
            <a:avLst/>
          </a:prstGeom>
          <a:solidFill>
            <a:srgbClr val="552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914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629150"/>
            <a:ext cx="1363351" cy="389830"/>
          </a:xfrm>
          <a:prstGeom prst="rect">
            <a:avLst/>
          </a:prstGeom>
        </p:spPr>
      </p:pic>
      <p:sp>
        <p:nvSpPr>
          <p:cNvPr id="6" name="Date Placeholder 1"/>
          <p:cNvSpPr txBox="1">
            <a:spLocks/>
          </p:cNvSpPr>
          <p:nvPr userDrawn="1"/>
        </p:nvSpPr>
        <p:spPr>
          <a:xfrm>
            <a:off x="762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August 1, 2022</a:t>
            </a:fld>
            <a:endParaRPr lang="en-US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9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083E25-2E95-4BD1-8CB4-B6984150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EA869-59DB-4865-8A4F-7DFAD85F8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77218-7528-46F9-9207-9E0DED4F8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E7275-D9F2-4B4B-9649-3B4EC6C14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17A25-3400-4A40-9707-11BFCD5F3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0FC6E-069F-47DC-AD31-3AECC3490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dget.ny.gov/pubs/archive/fy23/en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mh.ny.gov/omhweb/medicaid_reimbursement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y.gov/regulations/state_plans/status/hospital/original/docs/os_2022-03-31_spa_22-11.pdf" TargetMode="External"/><Relationship Id="rId2" Type="http://schemas.openxmlformats.org/officeDocument/2006/relationships/hyperlink" Target="https://www.health.ny.gov/regulations/state_plans/status/non-inst/original/docs/os_2022-06-30_spa_22-61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os.ny.gov/system/files/documents/2022/06/062922.pdf" TargetMode="External"/><Relationship Id="rId4" Type="http://schemas.openxmlformats.org/officeDocument/2006/relationships/hyperlink" Target="https://www.health.ny.gov/regulations/state_plans/status/hospital/original/docs/os_2022-06-30_spa_22-54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y.gov/regulations/state_plans/status/non-inst/approved/docs/app_2022-03-22_spa_21-61.pdf" TargetMode="External"/><Relationship Id="rId2" Type="http://schemas.openxmlformats.org/officeDocument/2006/relationships/hyperlink" Target="https://www.health.ny.gov/regulations/state_plans/status/non-inst/approved/docs/app_2022-06-06_spa_21-58.pdf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y.gov/regulations/state_plans/status/hospital/original/docs/os_2022-06-28_spa_22-47.pdf" TargetMode="External"/><Relationship Id="rId2" Type="http://schemas.openxmlformats.org/officeDocument/2006/relationships/hyperlink" Target="https://gcc02.safelinks.protection.outlook.com/?url=https%3A%2F%2Fdos.ny.gov%2Fjune-29-2022vol-xliv-issue-26&amp;data=05%7C01%7CLee.Aiezza%40omh.ny.gov%7C866903efc4c740d1bef008da640c0391%7Cf46cb8ea79004d108ceb80e8c1c81ee7%7C0%7C0%7C637932300004495878%7CUnknown%7CTWFpbGZsb3d8eyJWIjoiMC4wLjAwMDAiLCJQIjoiV2luMzIiLCJBTiI6Ik1haWwiLCJXVCI6Mn0%3D%7C3000%7C%7C%7C&amp;sdata=haSqkIceSGI1JBtzMH9hSIc%2FtmWu%2Bp4J87Nh9r85vCE%3D&amp;reserved=0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s.ny.gov/system/files/documents/2022/06/062922.pdf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1809750"/>
            <a:ext cx="89154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Programs </a:t>
            </a:r>
          </a:p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Increases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019550"/>
            <a:ext cx="617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1574715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5800" y="1123950"/>
            <a:ext cx="7772400" cy="365760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Article VII Bills- </a:t>
            </a:r>
            <a:r>
              <a:rPr lang="en-US" dirty="0">
                <a:latin typeface="+mn-lt"/>
                <a:ea typeface="Times New Roman" panose="02020603050405020304" pitchFamily="18" charset="0"/>
                <a:hlinkClick r:id="rId3"/>
              </a:rPr>
              <a:t>Health and Mental Hygiene (HMH) (S8007-C/A9007-C)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000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Eligible programs and services: </a:t>
            </a:r>
          </a:p>
          <a:p>
            <a:pPr marL="1028681" lvl="1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ea typeface="Times New Roman" panose="02020603050405020304" pitchFamily="18" charset="0"/>
              </a:rPr>
              <a:t>OMH, OASAS and OPWDD community programs</a:t>
            </a:r>
          </a:p>
          <a:p>
            <a:pPr marL="1028681" lvl="1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ea typeface="Times New Roman" panose="02020603050405020304" pitchFamily="18" charset="0"/>
              </a:rPr>
              <a:t>Certain other ‘human services programs’ funded, licensed, or certified by DOH, OTDA, OCFS, and SOFA</a:t>
            </a:r>
          </a:p>
          <a:p>
            <a:pPr lvl="1" indent="0" algn="just">
              <a:buNone/>
            </a:pPr>
            <a:endParaRPr lang="en-US" sz="1000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Effective on April  1,  2022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b="1" dirty="0">
              <a:latin typeface="+mn-lt"/>
              <a:ea typeface="Times New Roman" panose="02020603050405020304" pitchFamily="18" charset="0"/>
            </a:endParaRPr>
          </a:p>
          <a:p>
            <a:pPr algn="just"/>
            <a:endParaRPr lang="en-US" sz="1800" b="1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b="1" dirty="0">
              <a:latin typeface="+mn-lt"/>
              <a:ea typeface="Times New Roman" panose="02020603050405020304" pitchFamily="18" charset="0"/>
            </a:endParaRPr>
          </a:p>
          <a:p>
            <a:pPr algn="just"/>
            <a:endParaRPr lang="en-US" sz="1800" b="1" dirty="0">
              <a:latin typeface="+mn-lt"/>
              <a:ea typeface="Times New Roman" panose="02020603050405020304" pitchFamily="18" charset="0"/>
            </a:endParaRPr>
          </a:p>
          <a:p>
            <a:pPr algn="just"/>
            <a:endParaRPr lang="en-US" sz="1800" b="1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609600"/>
          </a:xfrm>
          <a:prstGeom prst="rect">
            <a:avLst/>
          </a:prstGeo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5.4% Cost of Living Adjustment (COLA)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2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1809750"/>
            <a:ext cx="8229600" cy="32004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American Rescue Plan Act (ARPA) - time limited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Workforce Recruitment and Retention: 11.5% (eff. 2/1/22 - 9/30/22)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HCBS:  5.0% (eff. 2/1/22 - 3/31/23)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Ongoing program investment:  5.0% (eff. 2/1/22)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Cost of Living Adjustment:  5.4% (eff. 4/1/22)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b="1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1295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Mental Health Outpatient       Treatment and Rehabilitative Services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5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2890" y="1809750"/>
            <a:ext cx="7467600" cy="32004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Times New Roman" panose="02020603050405020304" pitchFamily="18" charset="0"/>
                <a:cs typeface="Arial"/>
              </a:rPr>
              <a:t>American Rescue Plan Act (ARPA) - time limited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Workforce Recruitment and Retention: 13.1% (eff. 10/14/21 - 3/31/22)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HCBS:  22.3% (eff. 10/14/21 - 3/31/22)</a:t>
            </a:r>
          </a:p>
          <a:p>
            <a:pPr marL="1028065" lvl="1" indent="-285750" algn="just">
              <a:buFont typeface="Arial" panose="020B0604020202020204" pitchFamily="34" charset="0"/>
              <a:buChar char="•"/>
            </a:pPr>
            <a:endParaRPr lang="en-US" sz="1000" dirty="0">
              <a:latin typeface="+mn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Arial"/>
              </a:rPr>
              <a:t>Ongoing program investment:  10.3% (eff. 4/1/22)</a:t>
            </a:r>
          </a:p>
          <a:p>
            <a:pPr algn="just"/>
            <a:endParaRPr lang="en-US" sz="1000" dirty="0">
              <a:latin typeface="+mn-lt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Arial"/>
              </a:rPr>
              <a:t>Cost of Living Adjustment:  5.4% (eff. 4/1/22)</a:t>
            </a:r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1295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</a:t>
            </a:r>
            <a:b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</a:b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Personalized Recovery Oriented Services (PROS)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2890" y="1581150"/>
            <a:ext cx="7467600" cy="32004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n-lt"/>
                <a:ea typeface="Times New Roman" panose="02020603050405020304" pitchFamily="18" charset="0"/>
                <a:cs typeface="Calibri"/>
              </a:rPr>
              <a:t>American Rescue Plan Act (ARPA) - time limited</a:t>
            </a:r>
            <a:endParaRPr lang="en-US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Workforce Recruitment and Retention: 8.5% (eff. 10/7/21 - 3/31/22)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HCBS:  10.4% (eff. 10/14/21 - 3/31/22)</a:t>
            </a: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endParaRPr lang="en-US" sz="1000" dirty="0"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n-lt"/>
                <a:ea typeface="Times New Roman" panose="02020603050405020304" pitchFamily="18" charset="0"/>
                <a:cs typeface="Calibri"/>
              </a:rPr>
              <a:t>Ongoing program investment:  5.0% (eff. 4/1/22)</a:t>
            </a:r>
            <a:endParaRPr lang="en-US" dirty="0">
              <a:latin typeface="Arial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ea typeface="Times New Roman" panose="02020603050405020304" pitchFamily="18" charset="0"/>
            </a:endParaRP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n-lt"/>
                <a:cs typeface="Calibri"/>
              </a:rPr>
              <a:t>Cost of Living Adjustment:  5.4% (eff. 4/1/22)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1295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</a:t>
            </a:r>
            <a:b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</a:b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Assertive Community Treatment (ACT)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7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890" y="1130250"/>
            <a:ext cx="7458600" cy="39609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  <a:cs typeface="Calibri"/>
              </a:rPr>
              <a:t>American Rescue Plan Act (ARPA) - time limited</a:t>
            </a:r>
            <a:endParaRPr lang="en-US" dirty="0">
              <a:latin typeface="+mj-lt"/>
              <a:ea typeface="Times New Roman" panose="02020603050405020304" pitchFamily="18" charset="0"/>
              <a:cs typeface="Arial"/>
            </a:endParaRP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Workforce Recruitment and Retention: 20.0% (eff. 10/1/21 - 3/31/22)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HCBS:  9.6% (eff. 10/14/21 - 3/31/22)</a:t>
            </a: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  <a:cs typeface="Calibri"/>
              </a:rPr>
              <a:t>Ongoing program investment </a:t>
            </a:r>
            <a:endParaRPr lang="en-US" dirty="0">
              <a:latin typeface="+mj-lt"/>
              <a:ea typeface="Times New Roman" panose="02020603050405020304" pitchFamily="18" charset="0"/>
              <a:cs typeface="Arial"/>
            </a:endParaRP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  <a:ea typeface="Times New Roman" panose="02020603050405020304" pitchFamily="18" charset="0"/>
                <a:cs typeface="Calibri"/>
              </a:rPr>
              <a:t>  </a:t>
            </a:r>
            <a:r>
              <a:rPr lang="en-US" sz="2400" dirty="0">
                <a:latin typeface="+mn-lt"/>
              </a:rPr>
              <a:t>4.8% minimum increase (eff. 4/1/22)</a:t>
            </a:r>
          </a:p>
          <a:p>
            <a:pPr marL="285115" indent="-227965" algn="just">
              <a:buFont typeface="Arial,Sans-Serif" panose="020B0604020202020204" pitchFamily="34" charset="0"/>
              <a:buChar char="•"/>
            </a:pPr>
            <a:endParaRPr lang="en-US" sz="800" dirty="0">
              <a:latin typeface="+mj-lt"/>
              <a:cs typeface="Calibri"/>
            </a:endParaRPr>
          </a:p>
          <a:p>
            <a:pPr marL="285115" indent="-227965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cs typeface="Calibri"/>
              </a:rPr>
              <a:t>Cost of Living Adjustment - permanent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5.4% (eff. 4/1/22)</a:t>
            </a:r>
          </a:p>
          <a:p>
            <a:pPr marL="1200150" lvl="2" indent="0" algn="just">
              <a:buNone/>
            </a:pPr>
            <a:endParaRPr lang="en-US" sz="1200" b="1" dirty="0">
              <a:latin typeface="Calibri"/>
              <a:cs typeface="Calibri"/>
            </a:endParaRP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endParaRPr lang="en-US" sz="1800" b="1" dirty="0">
              <a:latin typeface="Calibri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Community Residence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1809750"/>
            <a:ext cx="8229600" cy="32004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Cost of Living Adjustment:  5.4% (eff. 4/1/22)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Ongoing program investment – permanent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5% increase (eff. 7/1/22)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b="1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1295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Day Treatment, Continuing Day Treatment and Partial Hospitalization Services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9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2092464"/>
            <a:ext cx="8458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OMH Article 28 Rate Increases </a:t>
            </a:r>
          </a:p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Investments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019550"/>
            <a:ext cx="617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26643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187237"/>
            <a:ext cx="8305800" cy="3594313"/>
          </a:xfrm>
        </p:spPr>
        <p:txBody>
          <a:bodyPr lIns="91440" tIns="45720" rIns="91440" bIns="4572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July 1, 2018 (SPA 18-59) Children’s inpatient rates increased 25% adjustment factor from 1.0872 to 1.3597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October 1, 2018 (SPA 18-66) @ 5.22% base rate $676.21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August 1, 2021 (SPA 21-18) @ 9.86% base rate $742.68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January 1, 2022 (SPA 22-05) Expanded rural 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April 1, 2022</a:t>
            </a:r>
          </a:p>
          <a:p>
            <a:pPr lvl="1"/>
            <a:r>
              <a:rPr lang="en-US" sz="2000" dirty="0">
                <a:latin typeface="+mn-lt"/>
              </a:rPr>
              <a:t>(SPA 22-47) @ 27.94% proposed $950.43</a:t>
            </a:r>
          </a:p>
          <a:p>
            <a:pPr lvl="1"/>
            <a:r>
              <a:rPr lang="en-US" sz="2000" dirty="0">
                <a:latin typeface="+mn-lt"/>
              </a:rPr>
              <a:t>Restore 1.5% Budget cut from prior year </a:t>
            </a:r>
          </a:p>
          <a:p>
            <a:pPr lvl="1"/>
            <a:r>
              <a:rPr lang="en-US" sz="2000" dirty="0">
                <a:latin typeface="+mn-lt"/>
              </a:rPr>
              <a:t>Across the Board increase of Medicaid rates by 1%</a:t>
            </a:r>
          </a:p>
          <a:p>
            <a:pPr algn="just"/>
            <a:endParaRPr lang="en-US" sz="2000" dirty="0"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b="1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590550"/>
            <a:ext cx="8834910" cy="7620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- Medicaid FFS Inpatient Psychiatric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2890" y="1428750"/>
            <a:ext cx="8606310" cy="33528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Times New Roman" panose="02020603050405020304" pitchFamily="18" charset="0"/>
                <a:cs typeface="Arial"/>
              </a:rPr>
              <a:t>CPEP Rate Increases (New rates for Triage and Referral Visits, Full Emergency Visits and Extended Observation Beds) planned for 7/1/2022 effective date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1028065" lvl="1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ea typeface="Times New Roman" panose="02020603050405020304" pitchFamily="18" charset="0"/>
                <a:cs typeface="Arial"/>
              </a:rPr>
              <a:t>FPN increase statewide CPEP Medicaid spending by </a:t>
            </a:r>
            <a:r>
              <a:rPr lang="en-US" sz="1800" u="sng" dirty="0">
                <a:latin typeface="+mn-lt"/>
                <a:ea typeface="Times New Roman" panose="02020603050405020304" pitchFamily="18" charset="0"/>
                <a:cs typeface="Arial"/>
              </a:rPr>
              <a:t>$20M</a:t>
            </a:r>
            <a:endParaRPr lang="en-US" sz="1800" u="sng" dirty="0">
              <a:latin typeface="+mn-lt"/>
              <a:ea typeface="Times New Roman" panose="02020603050405020304" pitchFamily="18" charset="0"/>
            </a:endParaRPr>
          </a:p>
          <a:p>
            <a:pPr marL="1028065" lvl="1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/>
              </a:rPr>
              <a:t>More details with revised fees to come in shortly with State Plan submission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Arial"/>
              </a:rPr>
              <a:t>State Aid for CPEP Mobile Crisis Start-Up and Expansion</a:t>
            </a:r>
          </a:p>
          <a:p>
            <a:pPr marL="1028681" lvl="1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/>
              </a:rPr>
              <a:t>$500K annual for two years; July 1, 2022 through June 30, 2024.</a:t>
            </a:r>
          </a:p>
          <a:p>
            <a:pPr marL="1028681" lvl="1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/>
              </a:rPr>
              <a:t>Support for start-up, adding Peers and expansion of mobile crisis.</a:t>
            </a:r>
          </a:p>
          <a:p>
            <a:pPr marL="1028681" lvl="1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/>
              </a:rPr>
              <a:t>Future reinvestment of 3-year </a:t>
            </a:r>
            <a:r>
              <a:rPr lang="en-US" sz="1800" dirty="0" err="1">
                <a:latin typeface="+mn-lt"/>
                <a:cs typeface="Arial"/>
              </a:rPr>
              <a:t>eFMAP</a:t>
            </a:r>
            <a:r>
              <a:rPr lang="en-US" sz="1800" dirty="0">
                <a:latin typeface="+mn-lt"/>
                <a:cs typeface="Arial"/>
              </a:rPr>
              <a:t> @ 85% for mobile crisis.</a:t>
            </a:r>
          </a:p>
          <a:p>
            <a:pPr algn="just"/>
            <a:endParaRPr lang="en-US" sz="1800" b="1" dirty="0">
              <a:latin typeface="+mn-lt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1295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Comprehensive Psychiatric Emergency Program (CPEP) Rate Increases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8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504950"/>
            <a:ext cx="8153400" cy="32004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n-lt"/>
                <a:cs typeface="Arial"/>
              </a:rPr>
              <a:t>OMH is developing a loan repayment program for Psychiatrists and Nurse Practitioners to assist with recruitment and retention in Article 28 inpatient, CPEP and community settings (ACT, Clinic, etc.)</a:t>
            </a: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n-lt"/>
                <a:cs typeface="Arial"/>
              </a:rPr>
              <a:t>OMH also considering investment in Technical Assistance for providers accessing funds to assist in loan forgiveness.</a:t>
            </a: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n-lt"/>
                <a:cs typeface="Arial"/>
              </a:rPr>
              <a:t>This investment will be made annually.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1295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$9M Investment Recruitment and Retention of Psychiatrists and Psychiatric Nurse Practitioners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0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890" y="1130250"/>
            <a:ext cx="8552220" cy="39609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  <a:cs typeface="Calibri"/>
              </a:rPr>
              <a:t>American Rescue Plan Act (ARPA) - time limited</a:t>
            </a:r>
            <a:endParaRPr lang="en-US" dirty="0">
              <a:latin typeface="+mj-lt"/>
              <a:ea typeface="Times New Roman" panose="02020603050405020304" pitchFamily="18" charset="0"/>
              <a:cs typeface="Arial"/>
            </a:endParaRP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Workforce Recruitment and Retention: 20.0% (eff. 10/1/21 - 3/31/22)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HCBS:  9.6% (eff. 10/14/21 - 3/31/22)</a:t>
            </a: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  <a:cs typeface="Calibri"/>
              </a:rPr>
              <a:t>Ongoing program investment </a:t>
            </a:r>
            <a:endParaRPr lang="en-US" dirty="0">
              <a:latin typeface="+mj-lt"/>
              <a:ea typeface="Times New Roman" panose="02020603050405020304" pitchFamily="18" charset="0"/>
              <a:cs typeface="Arial"/>
            </a:endParaRP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4.8% minimum increase (eff. 4/1/22)</a:t>
            </a:r>
          </a:p>
          <a:p>
            <a:pPr marL="285115" indent="-227965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cs typeface="Calibri"/>
              </a:rPr>
              <a:t>Cost of Living Adjustment - permanent</a:t>
            </a:r>
          </a:p>
          <a:p>
            <a:pPr marL="1085831" lvl="1" indent="-342900" algn="just"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5.4% (eff. 4/1/22)</a:t>
            </a:r>
          </a:p>
          <a:p>
            <a:pPr marL="1200150" lvl="2" indent="0" algn="just">
              <a:buNone/>
            </a:pPr>
            <a:endParaRPr lang="en-US" sz="1200" b="1" dirty="0">
              <a:latin typeface="Calibri"/>
              <a:cs typeface="Calibri"/>
            </a:endParaRP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endParaRPr lang="en-US" sz="1800" b="1" dirty="0">
              <a:latin typeface="Calibri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Community Residence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7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581150"/>
            <a:ext cx="84582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OMH Residential Treatment Facilities (RTFs) for Children</a:t>
            </a:r>
          </a:p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019550"/>
            <a:ext cx="617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4100098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ADD1C0-C21A-4B79-B578-7F9167835B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1276350"/>
            <a:ext cx="8610600" cy="3657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July 1, 2020 – December 31, 2021 (SPA 22-0081)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6.4% increase related to Medicaid revenue remediation during the COVID-19 Public Health Emergency ($5.2M one-time)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February 1, 2022 (SPA 22-0011)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25% increase to the calculated rate of the Clinical/Direct Care section of the rate methodology ($6M recurring)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April 1, 2022 (SPA 22-0061)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5.4% increase for Cost-of-Living Adjustment FY 2023 Enacted Budget ($4M recurring)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83442-A615-4DDF-A9DC-51C4F16A4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" y="590550"/>
            <a:ext cx="8839200" cy="68580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Rate Increases – Children’s RTFs</a:t>
            </a:r>
          </a:p>
        </p:txBody>
      </p:sp>
    </p:spTree>
    <p:extLst>
      <p:ext uri="{BB962C8B-B14F-4D97-AF65-F5344CB8AC3E}">
        <p14:creationId xmlns:p14="http://schemas.microsoft.com/office/powerpoint/2010/main" val="2283853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ADD1C0-C21A-4B79-B578-7F9167835B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819150"/>
            <a:ext cx="8534400" cy="4191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July 1, 2022 Proposed Rate Actions (SPA 22-0078)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Additional $15M Gross Medicaid investment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Increases to approved staffing levels for all RTFs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Focus on specialization for Intake, Permanency and Family Connections (Family First Act)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Other actions under discussion:</a:t>
            </a:r>
            <a:endParaRPr lang="en-US" sz="1400" dirty="0"/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Carve-out from RTF per diem for outside/specialty medical care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Reconciliation of capital (adjustment for actual visit volume)</a:t>
            </a:r>
          </a:p>
          <a:p>
            <a:pPr marL="1085831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Discreet rates within RTFs for units serving identified specialty populations</a:t>
            </a:r>
          </a:p>
          <a:p>
            <a:pPr marL="1200131" lvl="1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83442-A615-4DDF-A9DC-51C4F16A4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1000" y="590550"/>
            <a:ext cx="8610600" cy="53340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Rate Increases – Children’s RTFs (cont.)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7584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2092464"/>
            <a:ext cx="8458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019550"/>
            <a:ext cx="617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2930576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1809750"/>
            <a:ext cx="8229600" cy="3200400"/>
          </a:xfrm>
        </p:spPr>
        <p:txBody>
          <a:bodyPr lIns="91440" tIns="45720" rIns="91440" bIns="45720" anchor="t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All current OMH Medicaid rates and fee schedules are posted on-line: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000" dirty="0">
              <a:latin typeface="+mn-lt"/>
            </a:endParaRPr>
          </a:p>
          <a:p>
            <a:pPr algn="just"/>
            <a:r>
              <a:rPr lang="en-US" dirty="0">
                <a:latin typeface="+mn-lt"/>
                <a:hlinkClick r:id="rId3"/>
              </a:rPr>
              <a:t>https://omh.ny.gov/omhweb/medicaid_reimbursement/</a:t>
            </a:r>
            <a:endParaRPr lang="en-US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b="1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1295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OMH Medicaid Reimbursement Rates</a:t>
            </a:r>
          </a:p>
        </p:txBody>
      </p:sp>
    </p:spTree>
    <p:extLst>
      <p:ext uri="{BB962C8B-B14F-4D97-AF65-F5344CB8AC3E}">
        <p14:creationId xmlns:p14="http://schemas.microsoft.com/office/powerpoint/2010/main" val="14440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14E11A-267B-4DF6-85ED-B7CAB7E4BB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8600" y="1123950"/>
            <a:ext cx="8534400" cy="36576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All OMH Programs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22-0061 (5.4% COLA, eff. 4/1/22): </a:t>
            </a:r>
          </a:p>
          <a:p>
            <a:pPr lvl="1" indent="0">
              <a:buNone/>
            </a:pPr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https://www.health.ny.gov/regulations/state_plans/status/non-inst/original/docs/os_2022-06-30_spa_22-61.pdf   </a:t>
            </a: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Residential Treatment Facility (RTF)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22-0011 (ongoing investment, eff. 2/1/22): </a:t>
            </a:r>
            <a:r>
              <a:rPr lang="en-US" sz="1600" dirty="0">
                <a:hlinkClick r:id="rId3"/>
              </a:rPr>
              <a:t>https://www.health.ny.gov/regulations/state_plans/status/hospital/original/docs/os_2022-03-31_spa_22-11.pdf</a:t>
            </a:r>
            <a:endParaRPr lang="en-US" sz="1600" dirty="0"/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22-0054 (5.4% COLA, eff. 4/1/22): </a:t>
            </a:r>
            <a:r>
              <a:rPr lang="en-US" sz="1600" dirty="0">
                <a:hlinkClick r:id="rId4"/>
              </a:rPr>
              <a:t>https://www.health.ny.gov/regulations/state_plans/status/hospital/original/docs/os_2022-06-30_spa_22-54.pdf</a:t>
            </a:r>
            <a:endParaRPr lang="en-US" sz="1600" dirty="0"/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22-0078 (ongoing investment, eff. 7/1/22):  </a:t>
            </a:r>
            <a:r>
              <a:rPr lang="en-US" sz="1600" dirty="0">
                <a:hlinkClick r:id="rId5"/>
              </a:rPr>
              <a:t>https://dos.ny.gov/system/files/documents/2022/06/062922.pdf</a:t>
            </a:r>
            <a:r>
              <a:rPr lang="en-US" sz="1600" dirty="0"/>
              <a:t> (</a:t>
            </a:r>
            <a:r>
              <a:rPr lang="en-US" sz="1600" dirty="0" err="1"/>
              <a:t>pg</a:t>
            </a:r>
            <a:r>
              <a:rPr lang="en-US" sz="1600" dirty="0"/>
              <a:t> 120)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914381" lvl="1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349E-BC0D-4842-B707-93BEA8FA9B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514350"/>
            <a:ext cx="7848600" cy="53340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Medicaid State Plan Amendments &amp; FPN</a:t>
            </a:r>
          </a:p>
        </p:txBody>
      </p:sp>
    </p:spTree>
    <p:extLst>
      <p:ext uri="{BB962C8B-B14F-4D97-AF65-F5344CB8AC3E}">
        <p14:creationId xmlns:p14="http://schemas.microsoft.com/office/powerpoint/2010/main" val="1534069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14E11A-267B-4DF6-85ED-B7CAB7E4BB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8600" y="1276350"/>
            <a:ext cx="8534400" cy="36576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Assertive Community Treatment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21-0073 (disaster SPA, ARPA, eff. 10/7/21): </a:t>
            </a:r>
            <a:r>
              <a:rPr lang="en-US" sz="1600" i="1" dirty="0"/>
              <a:t>SPA not yet posted, no FPN for disaster SPAs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21-0058 (ongoing investment, eff. 4/1/22): </a:t>
            </a:r>
            <a:r>
              <a:rPr lang="en-US" sz="1600" dirty="0">
                <a:hlinkClick r:id="rId2"/>
              </a:rPr>
              <a:t>https://www.health.ny.gov/regulations/state_plans/status/non-inst/approved/docs/app_2022-06-06_spa_21-58.pdf</a:t>
            </a: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Personalized Recovery Oriented Services (PROS)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21-0073 (disaster SPA, ARPA, eff. 10/14/21):  </a:t>
            </a:r>
            <a:r>
              <a:rPr lang="en-US" sz="1600" i="1" dirty="0"/>
              <a:t>SPA not yet posted, no FPN for disaster SPAs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21-0061 (ongoing investment, eff. 4/1/22): </a:t>
            </a:r>
            <a:r>
              <a:rPr lang="en-US" sz="1600" dirty="0">
                <a:hlinkClick r:id="rId3"/>
              </a:rPr>
              <a:t>https://www.health.ny.gov/regulations/state_plans/status/non-inst/approved/docs/app_2022-03-22_spa_21-61.pdf</a:t>
            </a:r>
            <a:endParaRPr lang="en-US" sz="1600" dirty="0"/>
          </a:p>
          <a:p>
            <a:pPr marL="914381" lvl="1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349E-BC0D-4842-B707-93BEA8FA9B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514350"/>
            <a:ext cx="7848600" cy="53340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Medicaid State Plan Amendments &amp; FPN </a:t>
            </a:r>
            <a:r>
              <a:rPr lang="en-US" sz="2000" dirty="0">
                <a:latin typeface="+mj-lt"/>
              </a:rPr>
              <a:t>cont. </a:t>
            </a:r>
          </a:p>
        </p:txBody>
      </p:sp>
    </p:spTree>
    <p:extLst>
      <p:ext uri="{BB962C8B-B14F-4D97-AF65-F5344CB8AC3E}">
        <p14:creationId xmlns:p14="http://schemas.microsoft.com/office/powerpoint/2010/main" val="3258402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14E11A-267B-4DF6-85ED-B7CAB7E4BB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8600" y="948664"/>
            <a:ext cx="8534400" cy="36576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Comprehensive Psychiatric Emergency Program (CPEP)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22-0080 (ongoing investment, eff. 7/1/22): 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https://dos.ny.gov/june-29-2022vol-xliv-issue-26 </a:t>
            </a:r>
            <a:r>
              <a:rPr lang="en-US" sz="1600" dirty="0"/>
              <a:t>(</a:t>
            </a:r>
            <a:r>
              <a:rPr lang="en-US" sz="1600" dirty="0" err="1"/>
              <a:t>pg</a:t>
            </a:r>
            <a:r>
              <a:rPr lang="en-US" sz="1600" dirty="0"/>
              <a:t> 114)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Article 28 Inpatient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22-0047 (ongoing investment, eff. 4/1/22): </a:t>
            </a:r>
            <a:r>
              <a:rPr lang="en-US" sz="1600" dirty="0">
                <a:hlinkClick r:id="rId3"/>
              </a:rPr>
              <a:t>https://www.health.ny.gov/regulations/state_plans/status/hospital/original/docs/os_2022-06-28_spa_22-47.pdf</a:t>
            </a:r>
            <a:endParaRPr lang="en-US" sz="1600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600" b="1" dirty="0"/>
              <a:t>Continuing Day Treatment/Day Treatment/Partial Hospitalization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21-0079 (ongoing investment, eff. 7/1/22):  </a:t>
            </a:r>
            <a:r>
              <a:rPr lang="en-US" sz="1600" dirty="0">
                <a:hlinkClick r:id="rId4"/>
              </a:rPr>
              <a:t>https://dos.ny.gov/system/files/documents/2022/06/062922.pdf</a:t>
            </a:r>
            <a:r>
              <a:rPr lang="en-US" sz="1600" dirty="0"/>
              <a:t> (</a:t>
            </a:r>
            <a:r>
              <a:rPr lang="en-US" sz="1600" dirty="0" err="1"/>
              <a:t>pg</a:t>
            </a:r>
            <a:r>
              <a:rPr lang="en-US" sz="1600" dirty="0"/>
              <a:t> 115)</a:t>
            </a:r>
          </a:p>
          <a:p>
            <a:pPr marL="914381" lvl="1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349E-BC0D-4842-B707-93BEA8FA9B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514350"/>
            <a:ext cx="7848600" cy="53340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Medicaid State Plan Amendments &amp; FPN </a:t>
            </a:r>
            <a:r>
              <a:rPr lang="en-US" sz="2400" dirty="0">
                <a:latin typeface="+mj-lt"/>
              </a:rPr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1608391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2092464"/>
            <a:ext cx="8458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019550"/>
            <a:ext cx="617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392534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Single Room Occupancy (SRO)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1CA49C-211C-42AF-B3A2-109141B79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50248"/>
              </p:ext>
            </p:extLst>
          </p:nvPr>
        </p:nvGraphicFramePr>
        <p:xfrm>
          <a:off x="457200" y="1123950"/>
          <a:ext cx="8229600" cy="3459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8581">
                  <a:extLst>
                    <a:ext uri="{9D8B030D-6E8A-4147-A177-3AD203B41FA5}">
                      <a16:colId xmlns:a16="http://schemas.microsoft.com/office/drawing/2014/main" val="3097129803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691233919"/>
                    </a:ext>
                  </a:extLst>
                </a:gridCol>
                <a:gridCol w="1164566">
                  <a:extLst>
                    <a:ext uri="{9D8B030D-6E8A-4147-A177-3AD203B41FA5}">
                      <a16:colId xmlns:a16="http://schemas.microsoft.com/office/drawing/2014/main" val="4254785515"/>
                    </a:ext>
                  </a:extLst>
                </a:gridCol>
                <a:gridCol w="1319842">
                  <a:extLst>
                    <a:ext uri="{9D8B030D-6E8A-4147-A177-3AD203B41FA5}">
                      <a16:colId xmlns:a16="http://schemas.microsoft.com/office/drawing/2014/main" val="2016440659"/>
                    </a:ext>
                  </a:extLst>
                </a:gridCol>
                <a:gridCol w="1537066">
                  <a:extLst>
                    <a:ext uri="{9D8B030D-6E8A-4147-A177-3AD203B41FA5}">
                      <a16:colId xmlns:a16="http://schemas.microsoft.com/office/drawing/2014/main" val="2412315671"/>
                    </a:ext>
                  </a:extLst>
                </a:gridCol>
                <a:gridCol w="1257892">
                  <a:extLst>
                    <a:ext uri="{9D8B030D-6E8A-4147-A177-3AD203B41FA5}">
                      <a16:colId xmlns:a16="http://schemas.microsoft.com/office/drawing/2014/main" val="2007393297"/>
                    </a:ext>
                  </a:extLst>
                </a:gridCol>
              </a:tblGrid>
              <a:tr h="329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Region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Bed Type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4/1/21 </a:t>
                      </a:r>
                    </a:p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Net Rate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4/1/2022 </a:t>
                      </a:r>
                    </a:p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COLA 5.4%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4/1/2022 Stipend Increase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4/1/2022 </a:t>
                      </a:r>
                    </a:p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Net Rate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3298066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Central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CR SRO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16,050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867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900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17,817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448314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Hudson River (Upper)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16,050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867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900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17,817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7910675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Hudson River (Lower)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CR SRO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17,902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967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1,000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19,869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9720761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Long Island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18,005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972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1,000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19,977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916730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19,410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1,048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1,000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21,458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223513"/>
                  </a:ext>
                </a:extLst>
              </a:tr>
              <a:tr h="262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Western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16,050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867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900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17,817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8733768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Central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15,804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853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      900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17,557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8169271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Hudson River (Upper)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15,804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853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900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17,557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3474717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Hudson River (Lower)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17,800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961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1,000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19,761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7983335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Long Island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SP SRO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17,903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967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1,000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19,870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299199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19,264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1,040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1,000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21,304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7421481"/>
                  </a:ext>
                </a:extLst>
              </a:tr>
              <a:tr h="262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Western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 SRO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15,804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853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$             900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$       17,557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471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2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AC5668-EE1D-4696-9B35-A79FE0E50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890" y="1130250"/>
            <a:ext cx="7458600" cy="3960900"/>
          </a:xfrm>
        </p:spPr>
        <p:txBody>
          <a:bodyPr lIns="91440" tIns="45720" rIns="91440" bIns="45720" anchor="t"/>
          <a:lstStyle/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  <a:cs typeface="Calibri"/>
              </a:rPr>
              <a:t>5.4% COLA (eff. 4/1/22) - $15.5M gross increase</a:t>
            </a:r>
          </a:p>
          <a:p>
            <a:pPr marL="1028681" lvl="1" indent="-285750" algn="just">
              <a:buFont typeface="Arial,Sans-Serif" panose="020B0604020202020204" pitchFamily="34" charset="0"/>
              <a:buChar char="•"/>
            </a:pPr>
            <a:r>
              <a:rPr lang="en-US" sz="2400" dirty="0">
                <a:latin typeface="+mj-lt"/>
                <a:ea typeface="Times New Roman" panose="02020603050405020304" pitchFamily="18" charset="0"/>
                <a:cs typeface="Calibri"/>
              </a:rPr>
              <a:t>$449 - $1,015 per bed increases</a:t>
            </a: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  <a:cs typeface="Calibri"/>
              </a:rPr>
              <a:t>Stipend Increase (eff. 4/1/22) - $23.5M gross increase</a:t>
            </a: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  <a:cs typeface="Calibri"/>
              </a:rPr>
              <a:t>State Plan Amendment (SPA) – voluntary participation</a:t>
            </a:r>
          </a:p>
          <a:p>
            <a:pPr marL="1028681" lvl="1" indent="-285750" algn="just">
              <a:buFont typeface="Arial,Sans-Serif" panose="020B0604020202020204" pitchFamily="34" charset="0"/>
              <a:buChar char="•"/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Calibri"/>
              </a:rPr>
              <a:t>$600 Upstate and $1,200 Downstate per bed increase for all participating providers to start in 2022</a:t>
            </a:r>
          </a:p>
          <a:p>
            <a:pPr marL="1200150" lvl="2" indent="0" algn="just">
              <a:buNone/>
            </a:pPr>
            <a:endParaRPr lang="en-US" sz="1200" b="1" dirty="0">
              <a:latin typeface="Calibri"/>
              <a:cs typeface="Calibri"/>
            </a:endParaRPr>
          </a:p>
          <a:p>
            <a:pPr marL="285750" indent="-285750" algn="just">
              <a:buFont typeface="Arial,Sans-Serif" panose="020B0604020202020204" pitchFamily="34" charset="0"/>
              <a:buChar char="•"/>
            </a:pPr>
            <a:endParaRPr lang="en-US" sz="1800" b="1" dirty="0">
              <a:latin typeface="Calibri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Supported Housing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0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Supported Housing (SH)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ECCF39-378E-40CE-9714-958F1B124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791" y="1032502"/>
            <a:ext cx="4498417" cy="390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Supported Housing (SH)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D9988F-A61F-4EE5-8EE6-7905043D5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312" y="1123950"/>
            <a:ext cx="49053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5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Supported Housing (SH)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1F5D62-5087-41EE-8E2C-808E7F1D5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376" y="1047750"/>
            <a:ext cx="4691248" cy="38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2C0-8809-48D1-9EA6-674065DAA12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6200" y="438150"/>
            <a:ext cx="8834910" cy="566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/>
              </a:rPr>
              <a:t>Rate Increases – Supported Housing (SH)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C2A451-A5F2-44BB-AB43-78EB8CB96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257550"/>
            <a:ext cx="4914900" cy="809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CDBC52-FC87-4A2F-AE78-0C38F7DEE4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1352550"/>
            <a:ext cx="49053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2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5"/>
    </mc:Choice>
    <mc:Fallback xmlns="">
      <p:transition spd="slow" advTm="156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1809750"/>
            <a:ext cx="89154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31 Community Program</a:t>
            </a:r>
          </a:p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Increases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019550"/>
            <a:ext cx="617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4044091621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D40CAF9-4950-4CEB-951E-2FECF9AEE372}" vid="{B490BFAF-7D58-4E0C-BBBA-9D3D51256A42}"/>
    </a:ext>
  </a:extLst>
</a:theme>
</file>

<file path=ppt/theme/theme2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D40CAF9-4950-4CEB-951E-2FECF9AEE372}" vid="{52F3589E-CA37-4C38-8BBC-352BF973608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D40CAF9-4950-4CEB-951E-2FECF9AEE372}" vid="{52F3589E-CA37-4C38-8BBC-352BF973608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61d4a8a2-c2b3-43f4-8dd7-ae20686c9279">
      <UserInfo>
        <DisplayName>Silverman, Daniel J (OMH)</DisplayName>
        <AccountId>11401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3F75EA7B3AD4B8038A50A917172E9" ma:contentTypeVersion="9" ma:contentTypeDescription="Create a new document." ma:contentTypeScope="" ma:versionID="29af822204a7a18dc01af685877b2375">
  <xsd:schema xmlns:xsd="http://www.w3.org/2001/XMLSchema" xmlns:xs="http://www.w3.org/2001/XMLSchema" xmlns:p="http://schemas.microsoft.com/office/2006/metadata/properties" xmlns:ns1="http://schemas.microsoft.com/sharepoint/v3" xmlns:ns2="e9590d4a-ba4e-4ef2-a2a2-932cf7910ab6" xmlns:ns3="61d4a8a2-c2b3-43f4-8dd7-ae20686c9279" targetNamespace="http://schemas.microsoft.com/office/2006/metadata/properties" ma:root="true" ma:fieldsID="11452a0bba997362db14ba3bc4aae22e" ns1:_="" ns2:_="" ns3:_="">
    <xsd:import namespace="http://schemas.microsoft.com/sharepoint/v3"/>
    <xsd:import namespace="e9590d4a-ba4e-4ef2-a2a2-932cf7910ab6"/>
    <xsd:import namespace="61d4a8a2-c2b3-43f4-8dd7-ae20686c92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90d4a-ba4e-4ef2-a2a2-932cf7910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4a8a2-c2b3-43f4-8dd7-ae20686c92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F86441-E60D-4495-9820-50FFC7B27329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1d4a8a2-c2b3-43f4-8dd7-ae20686c9279"/>
    <ds:schemaRef ds:uri="http://schemas.microsoft.com/office/2006/documentManagement/types"/>
    <ds:schemaRef ds:uri="http://purl.org/dc/terms/"/>
    <ds:schemaRef ds:uri="e9590d4a-ba4e-4ef2-a2a2-932cf7910ab6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F19377-1DCE-433B-97E8-82A0CF5FF0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9590d4a-ba4e-4ef2-a2a2-932cf7910ab6"/>
    <ds:schemaRef ds:uri="61d4a8a2-c2b3-43f4-8dd7-ae20686c92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73712F-8FAF-4E78-8CC0-FB8B33919E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OMH Power Point Template</Template>
  <TotalTime>1891</TotalTime>
  <Words>2227</Words>
  <Application>Microsoft Office PowerPoint</Application>
  <PresentationFormat>On-screen Show (16:9)</PresentationFormat>
  <Paragraphs>301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Arial,Sans-Serif</vt:lpstr>
      <vt:lpstr>Calibri</vt:lpstr>
      <vt:lpstr>Calibri Light</vt:lpstr>
      <vt:lpstr>Courier New</vt:lpstr>
      <vt:lpstr>Section Master</vt:lpstr>
      <vt:lpstr>Content Master</vt:lpstr>
      <vt:lpstr>1_Custom Design</vt:lpstr>
      <vt:lpstr>2_Content Master</vt:lpstr>
      <vt:lpstr>Custom Design</vt:lpstr>
      <vt:lpstr>PowerPoint Presentation</vt:lpstr>
      <vt:lpstr>Rate Increases – Community Residence</vt:lpstr>
      <vt:lpstr>Rate Increases – Single Room Occupancy (SRO)</vt:lpstr>
      <vt:lpstr>Rate Increases – Supported Housing</vt:lpstr>
      <vt:lpstr>Rate Increases – Supported Housing (SH)</vt:lpstr>
      <vt:lpstr>Rate Increases – Supported Housing (SH)</vt:lpstr>
      <vt:lpstr>Rate Increases – Supported Housing (SH)</vt:lpstr>
      <vt:lpstr>Rate Increases – Supported Housing (SH)</vt:lpstr>
      <vt:lpstr>PowerPoint Presentation</vt:lpstr>
      <vt:lpstr>5.4% Cost of Living Adjustment (COLA)</vt:lpstr>
      <vt:lpstr>Rate Increases – Mental Health Outpatient       Treatment and Rehabilitative Services</vt:lpstr>
      <vt:lpstr>Rate Increases –  Personalized Recovery Oriented Services (PROS)</vt:lpstr>
      <vt:lpstr>Rate Increases –  Assertive Community Treatment (ACT)</vt:lpstr>
      <vt:lpstr>Rate Increases – Community Residence</vt:lpstr>
      <vt:lpstr>Rate Increases – Day Treatment, Continuing Day Treatment and Partial Hospitalization Services</vt:lpstr>
      <vt:lpstr>PowerPoint Presentation</vt:lpstr>
      <vt:lpstr>Rate Increases - Medicaid FFS Inpatient Psychiatric</vt:lpstr>
      <vt:lpstr>Comprehensive Psychiatric Emergency Program (CPEP) Rate Increases</vt:lpstr>
      <vt:lpstr>$9M Investment Recruitment and Retention of Psychiatrists and Psychiatric Nurse Practitioners</vt:lpstr>
      <vt:lpstr>PowerPoint Presentation</vt:lpstr>
      <vt:lpstr>PowerPoint Presentation</vt:lpstr>
      <vt:lpstr>PowerPoint Presentation</vt:lpstr>
      <vt:lpstr>PowerPoint Presentation</vt:lpstr>
      <vt:lpstr>OMH Medicaid Reimbursement Rates</vt:lpstr>
      <vt:lpstr>PowerPoint Presentation</vt:lpstr>
      <vt:lpstr>PowerPoint Presentation</vt:lpstr>
      <vt:lpstr>PowerPoint Presentation</vt:lpstr>
      <vt:lpstr>PowerPoint Presentation</vt:lpstr>
    </vt:vector>
  </TitlesOfParts>
  <Company>NYSOMH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Genovese, Mark (OMH)</dc:creator>
  <cp:lastModifiedBy>Slane, Emil J (OMH)</cp:lastModifiedBy>
  <cp:revision>69</cp:revision>
  <cp:lastPrinted>2022-04-29T15:56:12Z</cp:lastPrinted>
  <dcterms:created xsi:type="dcterms:W3CDTF">2018-10-30T19:04:16Z</dcterms:created>
  <dcterms:modified xsi:type="dcterms:W3CDTF">2022-08-01T14:01:09Z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0x010100EFF3F75EA7B3AD4B8038A50A917172E9</vt:lpwstr>
  </property>
  <property fmtid="{D5CDD505-2E9C-101B-9397-08002B2CF9AE}" pid="3" name="_dlc_DocIdItemGuid">
    <vt:lpwstr>ca9961fb-b674-4d44-a9bd-b70273dca2c5</vt:lpwstr>
  </property>
  <property fmtid="{D5CDD505-2E9C-101B-9397-08002B2CF9AE}" pid="4" name="Order">
    <vt:r8>100</vt:r8>
  </property>
</Properties>
</file>