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25"/>
  </p:notesMasterIdLst>
  <p:sldIdLst>
    <p:sldId id="256" r:id="rId2"/>
    <p:sldId id="269" r:id="rId3"/>
    <p:sldId id="257" r:id="rId4"/>
    <p:sldId id="270" r:id="rId5"/>
    <p:sldId id="271" r:id="rId6"/>
    <p:sldId id="279" r:id="rId7"/>
    <p:sldId id="274" r:id="rId8"/>
    <p:sldId id="276" r:id="rId9"/>
    <p:sldId id="275" r:id="rId10"/>
    <p:sldId id="272" r:id="rId11"/>
    <p:sldId id="263" r:id="rId12"/>
    <p:sldId id="267" r:id="rId13"/>
    <p:sldId id="264" r:id="rId14"/>
    <p:sldId id="258" r:id="rId15"/>
    <p:sldId id="273" r:id="rId16"/>
    <p:sldId id="259" r:id="rId17"/>
    <p:sldId id="260" r:id="rId18"/>
    <p:sldId id="262" r:id="rId19"/>
    <p:sldId id="261" r:id="rId20"/>
    <p:sldId id="277" r:id="rId21"/>
    <p:sldId id="265" r:id="rId22"/>
    <p:sldId id="278" r:id="rId23"/>
    <p:sldId id="26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14" d="100"/>
          <a:sy n="114" d="100"/>
        </p:scale>
        <p:origin x="36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rubin\Documents\NYSCCBH\A31%20and%20A32%20rates\Article%2031%2032%20Supporting%20Analysis%20and%20Data%202021110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jrubin\Documents\NYSCCBH\A31%20and%20A32%20rates\Article%2031%2032%20Supporting%20Analysis%20and%20Data%202021110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jrubin\Documents\NYSCCBH\Copy%20of%20Copy%20of%20Budget%20data%20for%20NYSCCBH%202019101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jrubin\Documents\NYSCCBH\A31%20and%20A32%20rates\Article%2031%2032%20Supporting%20Analysis%20and%20Data%2020211101.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Suicide Rate in New York State (per 100,000)</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trendline>
            <c:spPr>
              <a:ln w="19050" cap="rnd">
                <a:solidFill>
                  <a:schemeClr val="accent1"/>
                </a:solidFill>
                <a:prstDash val="sysDot"/>
              </a:ln>
              <a:effectLst/>
            </c:spPr>
            <c:trendlineType val="linear"/>
            <c:dispRSqr val="0"/>
            <c:dispEq val="0"/>
          </c:trendline>
          <c:cat>
            <c:numRef>
              <c:f>'Suicide rate'!$A$5:$A$23</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'Suicide rate'!$B$5:$B$23</c:f>
              <c:numCache>
                <c:formatCode>General</c:formatCode>
                <c:ptCount val="19"/>
                <c:pt idx="0">
                  <c:v>6.7</c:v>
                </c:pt>
                <c:pt idx="1">
                  <c:v>6.7</c:v>
                </c:pt>
                <c:pt idx="2">
                  <c:v>6.9</c:v>
                </c:pt>
                <c:pt idx="3">
                  <c:v>6.5</c:v>
                </c:pt>
                <c:pt idx="4">
                  <c:v>6.4</c:v>
                </c:pt>
                <c:pt idx="5">
                  <c:v>6.8</c:v>
                </c:pt>
                <c:pt idx="6">
                  <c:v>6.7</c:v>
                </c:pt>
                <c:pt idx="7">
                  <c:v>7.1</c:v>
                </c:pt>
                <c:pt idx="8">
                  <c:v>7.1</c:v>
                </c:pt>
                <c:pt idx="9">
                  <c:v>7</c:v>
                </c:pt>
                <c:pt idx="10">
                  <c:v>7.7</c:v>
                </c:pt>
                <c:pt idx="11">
                  <c:v>8.1999999999999993</c:v>
                </c:pt>
                <c:pt idx="12">
                  <c:v>8.4</c:v>
                </c:pt>
                <c:pt idx="13">
                  <c:v>8.3000000000000007</c:v>
                </c:pt>
                <c:pt idx="14">
                  <c:v>8.3000000000000007</c:v>
                </c:pt>
                <c:pt idx="15">
                  <c:v>8.1999999999999993</c:v>
                </c:pt>
                <c:pt idx="16">
                  <c:v>8.4</c:v>
                </c:pt>
                <c:pt idx="17">
                  <c:v>8.4</c:v>
                </c:pt>
                <c:pt idx="18">
                  <c:v>8.6999999999999993</c:v>
                </c:pt>
              </c:numCache>
            </c:numRef>
          </c:val>
          <c:smooth val="0"/>
          <c:extLst>
            <c:ext xmlns:c16="http://schemas.microsoft.com/office/drawing/2014/chart" uri="{C3380CC4-5D6E-409C-BE32-E72D297353CC}">
              <c16:uniqueId val="{00000001-9B0F-4E04-9A22-A0E8A91FB551}"/>
            </c:ext>
          </c:extLst>
        </c:ser>
        <c:dLbls>
          <c:showLegendKey val="0"/>
          <c:showVal val="0"/>
          <c:showCatName val="0"/>
          <c:showSerName val="0"/>
          <c:showPercent val="0"/>
          <c:showBubbleSize val="0"/>
        </c:dLbls>
        <c:smooth val="0"/>
        <c:axId val="731476959"/>
        <c:axId val="731466975"/>
      </c:lineChart>
      <c:dateAx>
        <c:axId val="7314769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31466975"/>
        <c:crosses val="autoZero"/>
        <c:auto val="0"/>
        <c:lblOffset val="100"/>
        <c:baseTimeUnit val="days"/>
      </c:dateAx>
      <c:valAx>
        <c:axId val="73146697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3147695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All Drug Overdose Death Rates per 100,000 Population (Age-Adjusted) in New York</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trendline>
            <c:spPr>
              <a:ln w="19050" cap="rnd">
                <a:solidFill>
                  <a:schemeClr val="accent1"/>
                </a:solidFill>
                <a:prstDash val="sysDot"/>
              </a:ln>
              <a:effectLst/>
            </c:spPr>
            <c:trendlineType val="linear"/>
            <c:dispRSqr val="0"/>
            <c:dispEq val="0"/>
          </c:trendline>
          <c:cat>
            <c:numRef>
              <c:f>'OD rate'!$A$3:$A$24</c:f>
              <c:numCache>
                <c:formatCode>General</c:formatCode>
                <c:ptCount val="22"/>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numCache>
            </c:numRef>
          </c:cat>
          <c:val>
            <c:numRef>
              <c:f>'OD rate'!$B$3:$B$24</c:f>
              <c:numCache>
                <c:formatCode>General</c:formatCode>
                <c:ptCount val="22"/>
                <c:pt idx="0">
                  <c:v>5</c:v>
                </c:pt>
                <c:pt idx="1">
                  <c:v>4</c:v>
                </c:pt>
                <c:pt idx="2">
                  <c:v>5.6</c:v>
                </c:pt>
                <c:pt idx="3">
                  <c:v>4.8</c:v>
                </c:pt>
                <c:pt idx="4">
                  <c:v>5</c:v>
                </c:pt>
                <c:pt idx="5">
                  <c:v>4.3</c:v>
                </c:pt>
                <c:pt idx="6">
                  <c:v>4.8</c:v>
                </c:pt>
                <c:pt idx="7">
                  <c:v>8.6</c:v>
                </c:pt>
                <c:pt idx="8">
                  <c:v>8.6</c:v>
                </c:pt>
                <c:pt idx="9">
                  <c:v>8.5</c:v>
                </c:pt>
                <c:pt idx="10">
                  <c:v>8</c:v>
                </c:pt>
                <c:pt idx="11">
                  <c:v>7.8</c:v>
                </c:pt>
                <c:pt idx="12">
                  <c:v>9.6999999999999993</c:v>
                </c:pt>
                <c:pt idx="13">
                  <c:v>10.4</c:v>
                </c:pt>
                <c:pt idx="14">
                  <c:v>11.3</c:v>
                </c:pt>
                <c:pt idx="15">
                  <c:v>11.3</c:v>
                </c:pt>
                <c:pt idx="16">
                  <c:v>13.6</c:v>
                </c:pt>
                <c:pt idx="17">
                  <c:v>18</c:v>
                </c:pt>
                <c:pt idx="18">
                  <c:v>19.399999999999999</c:v>
                </c:pt>
                <c:pt idx="19">
                  <c:v>18.399999999999999</c:v>
                </c:pt>
                <c:pt idx="20">
                  <c:v>18.2</c:v>
                </c:pt>
                <c:pt idx="21">
                  <c:v>26.4</c:v>
                </c:pt>
              </c:numCache>
            </c:numRef>
          </c:val>
          <c:smooth val="0"/>
          <c:extLst>
            <c:ext xmlns:c16="http://schemas.microsoft.com/office/drawing/2014/chart" uri="{C3380CC4-5D6E-409C-BE32-E72D297353CC}">
              <c16:uniqueId val="{00000001-7E7F-40F9-817F-2068101009E2}"/>
            </c:ext>
          </c:extLst>
        </c:ser>
        <c:dLbls>
          <c:showLegendKey val="0"/>
          <c:showVal val="0"/>
          <c:showCatName val="0"/>
          <c:showSerName val="0"/>
          <c:showPercent val="0"/>
          <c:showBubbleSize val="0"/>
        </c:dLbls>
        <c:smooth val="0"/>
        <c:axId val="737461887"/>
        <c:axId val="737463551"/>
      </c:lineChart>
      <c:catAx>
        <c:axId val="7374618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37463551"/>
        <c:crosses val="autoZero"/>
        <c:auto val="1"/>
        <c:lblAlgn val="ctr"/>
        <c:lblOffset val="100"/>
        <c:noMultiLvlLbl val="0"/>
      </c:catAx>
      <c:valAx>
        <c:axId val="73746355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3746188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percentStacked"/>
        <c:varyColors val="0"/>
        <c:ser>
          <c:idx val="0"/>
          <c:order val="0"/>
          <c:tx>
            <c:strRef>
              <c:f>Budget!$C$1</c:f>
              <c:strCache>
                <c:ptCount val="1"/>
                <c:pt idx="0">
                  <c:v>DOH</c:v>
                </c:pt>
              </c:strCache>
            </c:strRef>
          </c:tx>
          <c:spPr>
            <a:solidFill>
              <a:schemeClr val="accent1"/>
            </a:solidFill>
            <a:ln>
              <a:noFill/>
            </a:ln>
            <a:effectLst/>
            <a:sp3d/>
          </c:spPr>
          <c:invertIfNegative val="0"/>
          <c:cat>
            <c:numRef>
              <c:f>Budget!$A$2:$A$28</c:f>
              <c:numCache>
                <c:formatCode>General</c:formatCode>
                <c:ptCount val="27"/>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numCache>
            </c:numRef>
          </c:cat>
          <c:val>
            <c:numRef>
              <c:f>Budget!$C$2:$C$28</c:f>
              <c:numCache>
                <c:formatCode>"$"#,##0</c:formatCode>
                <c:ptCount val="27"/>
                <c:pt idx="0">
                  <c:v>17427377000</c:v>
                </c:pt>
                <c:pt idx="1">
                  <c:v>18197304000</c:v>
                </c:pt>
                <c:pt idx="2">
                  <c:v>18449814000</c:v>
                </c:pt>
                <c:pt idx="3">
                  <c:v>19586207000</c:v>
                </c:pt>
                <c:pt idx="4">
                  <c:v>20825953000</c:v>
                </c:pt>
                <c:pt idx="5">
                  <c:v>22040742000</c:v>
                </c:pt>
                <c:pt idx="6">
                  <c:v>23270637000</c:v>
                </c:pt>
                <c:pt idx="7">
                  <c:v>25431511000</c:v>
                </c:pt>
                <c:pt idx="8">
                  <c:v>29002752000</c:v>
                </c:pt>
                <c:pt idx="9">
                  <c:v>31588289000</c:v>
                </c:pt>
                <c:pt idx="10">
                  <c:v>33399694000</c:v>
                </c:pt>
                <c:pt idx="11">
                  <c:v>35265233000</c:v>
                </c:pt>
                <c:pt idx="12">
                  <c:v>37826240000</c:v>
                </c:pt>
                <c:pt idx="13">
                  <c:v>36549449000</c:v>
                </c:pt>
                <c:pt idx="14">
                  <c:v>38097712000</c:v>
                </c:pt>
                <c:pt idx="15">
                  <c:v>42156549000</c:v>
                </c:pt>
                <c:pt idx="16">
                  <c:v>43795710000</c:v>
                </c:pt>
                <c:pt idx="17">
                  <c:v>44663159000</c:v>
                </c:pt>
                <c:pt idx="18">
                  <c:v>44612550000</c:v>
                </c:pt>
                <c:pt idx="19">
                  <c:v>46197506000</c:v>
                </c:pt>
                <c:pt idx="20">
                  <c:v>51263365000</c:v>
                </c:pt>
                <c:pt idx="21">
                  <c:v>55632710000</c:v>
                </c:pt>
                <c:pt idx="22">
                  <c:v>60565509000</c:v>
                </c:pt>
                <c:pt idx="23">
                  <c:v>66062708000</c:v>
                </c:pt>
                <c:pt idx="24" formatCode="&quot;$&quot;#,##0_);[Red]\(&quot;$&quot;#,##0\)">
                  <c:v>69715872000</c:v>
                </c:pt>
                <c:pt idx="25" formatCode="&quot;$&quot;#,##0_);[Red]\(&quot;$&quot;#,##0\)">
                  <c:v>72735166000</c:v>
                </c:pt>
                <c:pt idx="26" formatCode="&quot;$&quot;#,##0_);[Red]\(&quot;$&quot;#,##0\)">
                  <c:v>74922764000</c:v>
                </c:pt>
              </c:numCache>
            </c:numRef>
          </c:val>
          <c:extLst>
            <c:ext xmlns:c16="http://schemas.microsoft.com/office/drawing/2014/chart" uri="{C3380CC4-5D6E-409C-BE32-E72D297353CC}">
              <c16:uniqueId val="{00000000-2433-49B3-9B72-AC17C0AF0E39}"/>
            </c:ext>
          </c:extLst>
        </c:ser>
        <c:ser>
          <c:idx val="1"/>
          <c:order val="1"/>
          <c:tx>
            <c:strRef>
              <c:f>Budget!$D$1</c:f>
              <c:strCache>
                <c:ptCount val="1"/>
                <c:pt idx="0">
                  <c:v>OMH</c:v>
                </c:pt>
              </c:strCache>
            </c:strRef>
          </c:tx>
          <c:spPr>
            <a:solidFill>
              <a:schemeClr val="accent2"/>
            </a:solidFill>
            <a:ln>
              <a:noFill/>
            </a:ln>
            <a:effectLst/>
            <a:sp3d/>
          </c:spPr>
          <c:invertIfNegative val="0"/>
          <c:cat>
            <c:numRef>
              <c:f>Budget!$A$2:$A$28</c:f>
              <c:numCache>
                <c:formatCode>General</c:formatCode>
                <c:ptCount val="27"/>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numCache>
            </c:numRef>
          </c:cat>
          <c:val>
            <c:numRef>
              <c:f>Budget!$D$2:$D$28</c:f>
              <c:numCache>
                <c:formatCode>"$"#,##0</c:formatCode>
                <c:ptCount val="27"/>
                <c:pt idx="0">
                  <c:v>1997607000</c:v>
                </c:pt>
                <c:pt idx="1">
                  <c:v>1963737000</c:v>
                </c:pt>
                <c:pt idx="2">
                  <c:v>1879967000</c:v>
                </c:pt>
                <c:pt idx="3">
                  <c:v>1818772000</c:v>
                </c:pt>
                <c:pt idx="4">
                  <c:v>1773616000</c:v>
                </c:pt>
                <c:pt idx="5">
                  <c:v>1789620000</c:v>
                </c:pt>
                <c:pt idx="6">
                  <c:v>1951696000</c:v>
                </c:pt>
                <c:pt idx="7">
                  <c:v>1994911000</c:v>
                </c:pt>
                <c:pt idx="8">
                  <c:v>2034014000</c:v>
                </c:pt>
                <c:pt idx="9">
                  <c:v>2047931000</c:v>
                </c:pt>
                <c:pt idx="10">
                  <c:v>2127111000</c:v>
                </c:pt>
                <c:pt idx="11">
                  <c:v>2199365000</c:v>
                </c:pt>
                <c:pt idx="12">
                  <c:v>2335709000</c:v>
                </c:pt>
                <c:pt idx="13">
                  <c:v>2548711000</c:v>
                </c:pt>
                <c:pt idx="14">
                  <c:v>3084589000</c:v>
                </c:pt>
                <c:pt idx="15">
                  <c:v>3121485000</c:v>
                </c:pt>
                <c:pt idx="16">
                  <c:v>3332888000</c:v>
                </c:pt>
                <c:pt idx="17">
                  <c:v>3171087000</c:v>
                </c:pt>
                <c:pt idx="18">
                  <c:v>3148194000</c:v>
                </c:pt>
                <c:pt idx="19">
                  <c:v>3259553000</c:v>
                </c:pt>
                <c:pt idx="20">
                  <c:v>3323614000</c:v>
                </c:pt>
                <c:pt idx="21">
                  <c:v>3223358000</c:v>
                </c:pt>
                <c:pt idx="22">
                  <c:v>3379731000</c:v>
                </c:pt>
                <c:pt idx="23">
                  <c:v>3501548000</c:v>
                </c:pt>
                <c:pt idx="24" formatCode="&quot;$&quot;#,##0_);[Red]\(&quot;$&quot;#,##0\)">
                  <c:v>2915984000</c:v>
                </c:pt>
                <c:pt idx="25" formatCode="&quot;$&quot;#,##0_);[Red]\(&quot;$&quot;#,##0\)">
                  <c:v>3032581000</c:v>
                </c:pt>
                <c:pt idx="26" formatCode="&quot;$&quot;#,##0_);[Red]\(&quot;$&quot;#,##0\)">
                  <c:v>2979045000</c:v>
                </c:pt>
              </c:numCache>
            </c:numRef>
          </c:val>
          <c:extLst>
            <c:ext xmlns:c16="http://schemas.microsoft.com/office/drawing/2014/chart" uri="{C3380CC4-5D6E-409C-BE32-E72D297353CC}">
              <c16:uniqueId val="{00000001-2433-49B3-9B72-AC17C0AF0E39}"/>
            </c:ext>
          </c:extLst>
        </c:ser>
        <c:ser>
          <c:idx val="2"/>
          <c:order val="2"/>
          <c:tx>
            <c:strRef>
              <c:f>Budget!$E$1</c:f>
              <c:strCache>
                <c:ptCount val="1"/>
                <c:pt idx="0">
                  <c:v>OASAS</c:v>
                </c:pt>
              </c:strCache>
            </c:strRef>
          </c:tx>
          <c:spPr>
            <a:solidFill>
              <a:schemeClr val="accent3"/>
            </a:solidFill>
            <a:ln>
              <a:noFill/>
            </a:ln>
            <a:effectLst/>
            <a:sp3d/>
          </c:spPr>
          <c:invertIfNegative val="0"/>
          <c:cat>
            <c:numRef>
              <c:f>Budget!$A$2:$A$28</c:f>
              <c:numCache>
                <c:formatCode>General</c:formatCode>
                <c:ptCount val="27"/>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numCache>
            </c:numRef>
          </c:cat>
          <c:val>
            <c:numRef>
              <c:f>Budget!$E$2:$E$28</c:f>
              <c:numCache>
                <c:formatCode>"$"#,##0</c:formatCode>
                <c:ptCount val="27"/>
                <c:pt idx="0">
                  <c:v>426850000</c:v>
                </c:pt>
                <c:pt idx="1">
                  <c:v>396706000</c:v>
                </c:pt>
                <c:pt idx="2">
                  <c:v>387608000</c:v>
                </c:pt>
                <c:pt idx="3">
                  <c:v>394988000</c:v>
                </c:pt>
                <c:pt idx="4">
                  <c:v>421880000</c:v>
                </c:pt>
                <c:pt idx="5">
                  <c:v>444852000</c:v>
                </c:pt>
                <c:pt idx="6">
                  <c:v>470234000</c:v>
                </c:pt>
                <c:pt idx="7">
                  <c:v>466055000</c:v>
                </c:pt>
                <c:pt idx="8">
                  <c:v>465798000</c:v>
                </c:pt>
                <c:pt idx="9">
                  <c:v>469952000</c:v>
                </c:pt>
                <c:pt idx="10">
                  <c:v>488549000</c:v>
                </c:pt>
                <c:pt idx="11">
                  <c:v>484373000</c:v>
                </c:pt>
                <c:pt idx="12">
                  <c:v>522311000</c:v>
                </c:pt>
                <c:pt idx="13">
                  <c:v>598292000</c:v>
                </c:pt>
                <c:pt idx="14">
                  <c:v>584954000</c:v>
                </c:pt>
                <c:pt idx="15">
                  <c:v>550087000</c:v>
                </c:pt>
                <c:pt idx="16">
                  <c:v>600042000</c:v>
                </c:pt>
                <c:pt idx="17">
                  <c:v>592713000</c:v>
                </c:pt>
                <c:pt idx="18">
                  <c:v>553942000</c:v>
                </c:pt>
                <c:pt idx="19">
                  <c:v>559538000</c:v>
                </c:pt>
                <c:pt idx="20">
                  <c:v>562022000</c:v>
                </c:pt>
                <c:pt idx="21">
                  <c:v>594596000</c:v>
                </c:pt>
                <c:pt idx="22">
                  <c:v>604264000</c:v>
                </c:pt>
                <c:pt idx="23">
                  <c:v>596829000</c:v>
                </c:pt>
                <c:pt idx="24" formatCode="&quot;$&quot;#,##0_);[Red]\(&quot;$&quot;#,##0\)">
                  <c:v>599319000</c:v>
                </c:pt>
                <c:pt idx="25" formatCode="&quot;$&quot;#,##0_);[Red]\(&quot;$&quot;#,##0\)">
                  <c:v>577249000</c:v>
                </c:pt>
                <c:pt idx="26" formatCode="&quot;$&quot;#,##0_);[Red]\(&quot;$&quot;#,##0\)">
                  <c:v>587499000</c:v>
                </c:pt>
              </c:numCache>
            </c:numRef>
          </c:val>
          <c:extLst>
            <c:ext xmlns:c16="http://schemas.microsoft.com/office/drawing/2014/chart" uri="{C3380CC4-5D6E-409C-BE32-E72D297353CC}">
              <c16:uniqueId val="{00000002-2433-49B3-9B72-AC17C0AF0E39}"/>
            </c:ext>
          </c:extLst>
        </c:ser>
        <c:dLbls>
          <c:showLegendKey val="0"/>
          <c:showVal val="0"/>
          <c:showCatName val="0"/>
          <c:showSerName val="0"/>
          <c:showPercent val="0"/>
          <c:showBubbleSize val="0"/>
        </c:dLbls>
        <c:gapWidth val="120"/>
        <c:shape val="box"/>
        <c:axId val="1181243711"/>
        <c:axId val="1181248703"/>
        <c:axId val="0"/>
      </c:bar3DChart>
      <c:catAx>
        <c:axId val="1181243711"/>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81248703"/>
        <c:crosses val="autoZero"/>
        <c:auto val="1"/>
        <c:lblAlgn val="ctr"/>
        <c:lblOffset val="100"/>
        <c:noMultiLvlLbl val="0"/>
      </c:catAx>
      <c:valAx>
        <c:axId val="1181248703"/>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81243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'demand v capacity'!$B$4</c:f>
              <c:strCache>
                <c:ptCount val="1"/>
                <c:pt idx="0">
                  <c:v>Capacity change between 2013 and 2019</c:v>
                </c:pt>
              </c:strCache>
            </c:strRef>
          </c:tx>
          <c:spPr>
            <a:solidFill>
              <a:schemeClr val="accent1"/>
            </a:solidFill>
            <a:ln>
              <a:noFill/>
            </a:ln>
            <a:effectLst/>
          </c:spPr>
          <c:invertIfNegative val="0"/>
          <c:cat>
            <c:strRef>
              <c:f>'demand v capacity'!$A$5:$A$9</c:f>
              <c:strCache>
                <c:ptCount val="5"/>
                <c:pt idx="0">
                  <c:v>Western Region</c:v>
                </c:pt>
                <c:pt idx="1">
                  <c:v>Central Region</c:v>
                </c:pt>
                <c:pt idx="2">
                  <c:v>Hudson River Region</c:v>
                </c:pt>
                <c:pt idx="3">
                  <c:v>New York City</c:v>
                </c:pt>
                <c:pt idx="4">
                  <c:v>Long Island</c:v>
                </c:pt>
              </c:strCache>
            </c:strRef>
          </c:cat>
          <c:val>
            <c:numRef>
              <c:f>'demand v capacity'!$B$5:$B$9</c:f>
              <c:numCache>
                <c:formatCode>0.00%</c:formatCode>
                <c:ptCount val="5"/>
                <c:pt idx="0">
                  <c:v>-6.6000000000000003E-2</c:v>
                </c:pt>
                <c:pt idx="1">
                  <c:v>-1E-3</c:v>
                </c:pt>
                <c:pt idx="2">
                  <c:v>0.02</c:v>
                </c:pt>
                <c:pt idx="3">
                  <c:v>3.7999999999999999E-2</c:v>
                </c:pt>
                <c:pt idx="4">
                  <c:v>1E-3</c:v>
                </c:pt>
              </c:numCache>
            </c:numRef>
          </c:val>
          <c:extLst>
            <c:ext xmlns:c16="http://schemas.microsoft.com/office/drawing/2014/chart" uri="{C3380CC4-5D6E-409C-BE32-E72D297353CC}">
              <c16:uniqueId val="{00000000-805C-441D-ADE5-C06FC3A4CF16}"/>
            </c:ext>
          </c:extLst>
        </c:ser>
        <c:ser>
          <c:idx val="1"/>
          <c:order val="1"/>
          <c:tx>
            <c:strRef>
              <c:f>'demand v capacity'!$C$4</c:f>
              <c:strCache>
                <c:ptCount val="1"/>
                <c:pt idx="0">
                  <c:v>Demand change between 2013 and 2019</c:v>
                </c:pt>
              </c:strCache>
            </c:strRef>
          </c:tx>
          <c:spPr>
            <a:solidFill>
              <a:schemeClr val="accent2"/>
            </a:solidFill>
            <a:ln>
              <a:noFill/>
            </a:ln>
            <a:effectLst/>
          </c:spPr>
          <c:invertIfNegative val="0"/>
          <c:cat>
            <c:strRef>
              <c:f>'demand v capacity'!$A$5:$A$9</c:f>
              <c:strCache>
                <c:ptCount val="5"/>
                <c:pt idx="0">
                  <c:v>Western Region</c:v>
                </c:pt>
                <c:pt idx="1">
                  <c:v>Central Region</c:v>
                </c:pt>
                <c:pt idx="2">
                  <c:v>Hudson River Region</c:v>
                </c:pt>
                <c:pt idx="3">
                  <c:v>New York City</c:v>
                </c:pt>
                <c:pt idx="4">
                  <c:v>Long Island</c:v>
                </c:pt>
              </c:strCache>
            </c:strRef>
          </c:cat>
          <c:val>
            <c:numRef>
              <c:f>'demand v capacity'!$C$5:$C$9</c:f>
              <c:numCache>
                <c:formatCode>0.00%</c:formatCode>
                <c:ptCount val="5"/>
                <c:pt idx="0">
                  <c:v>0.36699999999999999</c:v>
                </c:pt>
                <c:pt idx="1">
                  <c:v>0.39400000000000002</c:v>
                </c:pt>
                <c:pt idx="2">
                  <c:v>0.122</c:v>
                </c:pt>
                <c:pt idx="3">
                  <c:v>0.26700000000000002</c:v>
                </c:pt>
                <c:pt idx="4">
                  <c:v>0.28199999999999997</c:v>
                </c:pt>
              </c:numCache>
            </c:numRef>
          </c:val>
          <c:extLst>
            <c:ext xmlns:c16="http://schemas.microsoft.com/office/drawing/2014/chart" uri="{C3380CC4-5D6E-409C-BE32-E72D297353CC}">
              <c16:uniqueId val="{00000001-805C-441D-ADE5-C06FC3A4CF16}"/>
            </c:ext>
          </c:extLst>
        </c:ser>
        <c:dLbls>
          <c:showLegendKey val="0"/>
          <c:showVal val="0"/>
          <c:showCatName val="0"/>
          <c:showSerName val="0"/>
          <c:showPercent val="0"/>
          <c:showBubbleSize val="0"/>
        </c:dLbls>
        <c:gapWidth val="182"/>
        <c:axId val="1185697759"/>
        <c:axId val="1185675295"/>
      </c:barChart>
      <c:catAx>
        <c:axId val="1185697759"/>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85675295"/>
        <c:crosses val="autoZero"/>
        <c:auto val="1"/>
        <c:lblAlgn val="ctr"/>
        <c:lblOffset val="100"/>
        <c:noMultiLvlLbl val="0"/>
      </c:catAx>
      <c:valAx>
        <c:axId val="1185675295"/>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85697759"/>
        <c:crosses val="autoZero"/>
        <c:crossBetween val="between"/>
      </c:valAx>
      <c:spPr>
        <a:noFill/>
        <a:ln>
          <a:noFill/>
        </a:ln>
        <a:effectLst/>
      </c:spPr>
    </c:plotArea>
    <c:legend>
      <c:legendPos val="b"/>
      <c:layout>
        <c:manualLayout>
          <c:xMode val="edge"/>
          <c:yMode val="edge"/>
          <c:x val="0.11104520773887325"/>
          <c:y val="0.91586008979143096"/>
          <c:w val="0.77790949385726571"/>
          <c:h val="8.4139910208569063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E966C0-7C7E-4516-8892-F5A7A15DF855}" type="datetimeFigureOut">
              <a:rPr lang="en-US" smtClean="0"/>
              <a:t>11/17/2021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0A8215-7604-4BB3-A514-746B1FAAA891}" type="slidenum">
              <a:rPr lang="en-US" smtClean="0"/>
              <a:t>‹#›</a:t>
            </a:fld>
            <a:endParaRPr lang="en-US"/>
          </a:p>
        </p:txBody>
      </p:sp>
    </p:spTree>
    <p:extLst>
      <p:ext uri="{BB962C8B-B14F-4D97-AF65-F5344CB8AC3E}">
        <p14:creationId xmlns:p14="http://schemas.microsoft.com/office/powerpoint/2010/main" val="3386768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smtClean="0"/>
              <a:pPr/>
              <a:t>11/17/2021</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75743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72472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smtClean="0"/>
              <a:pPr/>
              <a:t>11/17/2021</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98969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57464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11/17/2021</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93502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78373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86628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smtClean="0"/>
              <a:pPr/>
              <a:t>11/17/2021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extLst>
      <p:ext uri="{BB962C8B-B14F-4D97-AF65-F5344CB8AC3E}">
        <p14:creationId xmlns:p14="http://schemas.microsoft.com/office/powerpoint/2010/main" val="2654587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0955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11/17/2021</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9161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01193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smtClean="0"/>
              <a:pPr/>
              <a:t>11/17/2021</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6718258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with medium confidence">
            <a:extLst>
              <a:ext uri="{FF2B5EF4-FFF2-40B4-BE49-F238E27FC236}">
                <a16:creationId xmlns:a16="http://schemas.microsoft.com/office/drawing/2014/main" id="{59967694-0788-4ED2-A868-CDDEB8563E5D}"/>
              </a:ext>
            </a:extLst>
          </p:cNvPr>
          <p:cNvPicPr>
            <a:picLocks noChangeAspect="1"/>
          </p:cNvPicPr>
          <p:nvPr/>
        </p:nvPicPr>
        <p:blipFill>
          <a:blip r:embed="rId2"/>
          <a:stretch>
            <a:fillRect/>
          </a:stretch>
        </p:blipFill>
        <p:spPr>
          <a:xfrm>
            <a:off x="594517" y="927678"/>
            <a:ext cx="4106106" cy="1231832"/>
          </a:xfrm>
          <a:prstGeom prst="rect">
            <a:avLst/>
          </a:prstGeom>
        </p:spPr>
      </p:pic>
      <p:pic>
        <p:nvPicPr>
          <p:cNvPr id="9" name="Picture 8" descr="Logo, company name&#10;&#10;Description automatically generated">
            <a:extLst>
              <a:ext uri="{FF2B5EF4-FFF2-40B4-BE49-F238E27FC236}">
                <a16:creationId xmlns:a16="http://schemas.microsoft.com/office/drawing/2014/main" id="{581696CA-2C02-4AB1-B609-3F0A545AD30A}"/>
              </a:ext>
            </a:extLst>
          </p:cNvPr>
          <p:cNvPicPr>
            <a:picLocks noChangeAspect="1"/>
          </p:cNvPicPr>
          <p:nvPr/>
        </p:nvPicPr>
        <p:blipFill>
          <a:blip r:embed="rId3"/>
          <a:stretch>
            <a:fillRect/>
          </a:stretch>
        </p:blipFill>
        <p:spPr>
          <a:xfrm>
            <a:off x="5454517" y="882859"/>
            <a:ext cx="1962216" cy="1078289"/>
          </a:xfrm>
          <a:prstGeom prst="rect">
            <a:avLst/>
          </a:prstGeom>
        </p:spPr>
      </p:pic>
      <p:pic>
        <p:nvPicPr>
          <p:cNvPr id="10" name="4374E783-0C67-4648-83E2-1B836A08F221">
            <a:extLst>
              <a:ext uri="{FF2B5EF4-FFF2-40B4-BE49-F238E27FC236}">
                <a16:creationId xmlns:a16="http://schemas.microsoft.com/office/drawing/2014/main" id="{6BDDAB30-1852-42C7-9807-737549BE34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20480" y="622088"/>
            <a:ext cx="1242571" cy="1673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8F91A141-CFE4-4A57-97E5-288BD0F63F46}"/>
              </a:ext>
            </a:extLst>
          </p:cNvPr>
          <p:cNvSpPr/>
          <p:nvPr/>
        </p:nvSpPr>
        <p:spPr>
          <a:xfrm>
            <a:off x="0" y="3085766"/>
            <a:ext cx="12141200" cy="367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50260E-E277-4CF7-8D98-882249AC30CB}"/>
              </a:ext>
            </a:extLst>
          </p:cNvPr>
          <p:cNvSpPr>
            <a:spLocks noGrp="1"/>
          </p:cNvSpPr>
          <p:nvPr>
            <p:ph type="ctrTitle"/>
          </p:nvPr>
        </p:nvSpPr>
        <p:spPr>
          <a:xfrm>
            <a:off x="480766" y="2271488"/>
            <a:ext cx="10993549" cy="1475013"/>
          </a:xfrm>
        </p:spPr>
        <p:txBody>
          <a:bodyPr/>
          <a:lstStyle/>
          <a:p>
            <a:r>
              <a:rPr lang="en-US" dirty="0"/>
              <a:t>Rate reform proposal FOR OMH ARTICLE 31 and OASAS Article 32-822 CLINICS</a:t>
            </a:r>
          </a:p>
        </p:txBody>
      </p:sp>
      <p:sp>
        <p:nvSpPr>
          <p:cNvPr id="3" name="Subtitle 2">
            <a:extLst>
              <a:ext uri="{FF2B5EF4-FFF2-40B4-BE49-F238E27FC236}">
                <a16:creationId xmlns:a16="http://schemas.microsoft.com/office/drawing/2014/main" id="{76293E8E-5A71-4D30-A581-1C0D18EB916F}"/>
              </a:ext>
            </a:extLst>
          </p:cNvPr>
          <p:cNvSpPr>
            <a:spLocks noGrp="1"/>
          </p:cNvSpPr>
          <p:nvPr>
            <p:ph type="subTitle" idx="1"/>
          </p:nvPr>
        </p:nvSpPr>
        <p:spPr>
          <a:xfrm>
            <a:off x="480769" y="3970458"/>
            <a:ext cx="10993546" cy="590321"/>
          </a:xfrm>
        </p:spPr>
        <p:txBody>
          <a:bodyPr/>
          <a:lstStyle/>
          <a:p>
            <a:r>
              <a:rPr lang="en-US"/>
              <a:t>November 17, </a:t>
            </a:r>
            <a:r>
              <a:rPr lang="en-US" dirty="0"/>
              <a:t>2021</a:t>
            </a:r>
          </a:p>
        </p:txBody>
      </p:sp>
    </p:spTree>
    <p:extLst>
      <p:ext uri="{BB962C8B-B14F-4D97-AF65-F5344CB8AC3E}">
        <p14:creationId xmlns:p14="http://schemas.microsoft.com/office/powerpoint/2010/main" val="43746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48F2A3-8A07-4DFA-9803-69AD94A837ED}"/>
              </a:ext>
            </a:extLst>
          </p:cNvPr>
          <p:cNvSpPr>
            <a:spLocks noGrp="1"/>
          </p:cNvSpPr>
          <p:nvPr>
            <p:ph type="title"/>
          </p:nvPr>
        </p:nvSpPr>
        <p:spPr/>
        <p:txBody>
          <a:bodyPr/>
          <a:lstStyle/>
          <a:p>
            <a:r>
              <a:rPr lang="en-US" dirty="0"/>
              <a:t>our process</a:t>
            </a:r>
          </a:p>
        </p:txBody>
      </p:sp>
      <p:sp>
        <p:nvSpPr>
          <p:cNvPr id="5" name="Text Placeholder 4">
            <a:extLst>
              <a:ext uri="{FF2B5EF4-FFF2-40B4-BE49-F238E27FC236}">
                <a16:creationId xmlns:a16="http://schemas.microsoft.com/office/drawing/2014/main" id="{AD9A5C91-8737-4051-9DB7-532F45A614A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37007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EAC67-EC4B-4223-8A40-1FE21ECC78A7}"/>
              </a:ext>
            </a:extLst>
          </p:cNvPr>
          <p:cNvSpPr>
            <a:spLocks noGrp="1"/>
          </p:cNvSpPr>
          <p:nvPr>
            <p:ph type="title"/>
          </p:nvPr>
        </p:nvSpPr>
        <p:spPr/>
        <p:txBody>
          <a:bodyPr/>
          <a:lstStyle/>
          <a:p>
            <a:r>
              <a:rPr lang="en-US" dirty="0"/>
              <a:t>MEMBERSHIP association collaboration</a:t>
            </a:r>
          </a:p>
        </p:txBody>
      </p:sp>
      <p:sp>
        <p:nvSpPr>
          <p:cNvPr id="3" name="Content Placeholder 2">
            <a:extLst>
              <a:ext uri="{FF2B5EF4-FFF2-40B4-BE49-F238E27FC236}">
                <a16:creationId xmlns:a16="http://schemas.microsoft.com/office/drawing/2014/main" id="{E71E4C57-B708-4520-A827-6D462995AB31}"/>
              </a:ext>
            </a:extLst>
          </p:cNvPr>
          <p:cNvSpPr>
            <a:spLocks noGrp="1"/>
          </p:cNvSpPr>
          <p:nvPr>
            <p:ph idx="1"/>
          </p:nvPr>
        </p:nvSpPr>
        <p:spPr/>
        <p:txBody>
          <a:bodyPr>
            <a:normAutofit lnSpcReduction="10000"/>
          </a:bodyPr>
          <a:lstStyle/>
          <a:p>
            <a:r>
              <a:rPr lang="en-US" sz="2800" dirty="0"/>
              <a:t>New York State Council for Community Behavioral Healthcare, The Coalition for Behavioral Health, and the New York Association of Alcoholism and Substance Abuse Providers came together to address this question collaboratively</a:t>
            </a:r>
          </a:p>
          <a:p>
            <a:r>
              <a:rPr lang="en-US" sz="2800" dirty="0"/>
              <a:t>Convened a workgroup of 17 member organizations</a:t>
            </a:r>
          </a:p>
          <a:p>
            <a:r>
              <a:rPr lang="en-US" sz="2800" dirty="0"/>
              <a:t>Five 90-minute planning and strategizing sessions facilitated by HMA</a:t>
            </a:r>
          </a:p>
          <a:p>
            <a:r>
              <a:rPr lang="en-US" sz="2800" dirty="0"/>
              <a:t>Began with a broad range of options and worked to find consensus on a proposed model</a:t>
            </a:r>
          </a:p>
        </p:txBody>
      </p:sp>
    </p:spTree>
    <p:extLst>
      <p:ext uri="{BB962C8B-B14F-4D97-AF65-F5344CB8AC3E}">
        <p14:creationId xmlns:p14="http://schemas.microsoft.com/office/powerpoint/2010/main" val="1040434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DBBC5-F41C-4650-BE2B-345E43038731}"/>
              </a:ext>
            </a:extLst>
          </p:cNvPr>
          <p:cNvSpPr>
            <a:spLocks noGrp="1"/>
          </p:cNvSpPr>
          <p:nvPr>
            <p:ph type="title"/>
          </p:nvPr>
        </p:nvSpPr>
        <p:spPr/>
        <p:txBody>
          <a:bodyPr/>
          <a:lstStyle/>
          <a:p>
            <a:r>
              <a:rPr lang="en-US" dirty="0"/>
              <a:t>Workgroup members</a:t>
            </a:r>
          </a:p>
        </p:txBody>
      </p:sp>
      <p:sp>
        <p:nvSpPr>
          <p:cNvPr id="3" name="Content Placeholder 2">
            <a:extLst>
              <a:ext uri="{FF2B5EF4-FFF2-40B4-BE49-F238E27FC236}">
                <a16:creationId xmlns:a16="http://schemas.microsoft.com/office/drawing/2014/main" id="{6117C386-B8F2-40DC-8E5E-9F685230E3A5}"/>
              </a:ext>
            </a:extLst>
          </p:cNvPr>
          <p:cNvSpPr>
            <a:spLocks noGrp="1"/>
          </p:cNvSpPr>
          <p:nvPr>
            <p:ph sz="half" idx="1"/>
          </p:nvPr>
        </p:nvSpPr>
        <p:spPr/>
        <p:txBody>
          <a:bodyPr anchor="t">
            <a:noAutofit/>
          </a:bodyPr>
          <a:lstStyle/>
          <a:p>
            <a:r>
              <a:rPr lang="en-US" sz="1400" dirty="0"/>
              <a:t>Ron Acker,  The Jewish Board </a:t>
            </a:r>
          </a:p>
          <a:p>
            <a:r>
              <a:rPr lang="en-US" sz="1400" dirty="0"/>
              <a:t>Ron Colavito,  Access: Supports for Living</a:t>
            </a:r>
          </a:p>
          <a:p>
            <a:r>
              <a:rPr lang="en-US" sz="1400" dirty="0"/>
              <a:t>Lauri Cole, NYS Council for Community Behavioral Healthcare</a:t>
            </a:r>
          </a:p>
          <a:p>
            <a:r>
              <a:rPr lang="en-US" sz="1400" dirty="0"/>
              <a:t>Anne Constantino, Horizon Health</a:t>
            </a:r>
          </a:p>
          <a:p>
            <a:r>
              <a:rPr lang="en-US" sz="1400" dirty="0"/>
              <a:t>John Coppola, New York Association of Alcoholism and Substance Abuse Providers </a:t>
            </a:r>
          </a:p>
          <a:p>
            <a:r>
              <a:rPr lang="en-US" sz="1400" dirty="0"/>
              <a:t>Erin DiGirolamo, Horizon Health Services</a:t>
            </a:r>
          </a:p>
          <a:p>
            <a:r>
              <a:rPr lang="en-US" sz="1400" dirty="0"/>
              <a:t>Steve Donowitz, Child Center of New York</a:t>
            </a:r>
          </a:p>
          <a:p>
            <a:r>
              <a:rPr lang="en-US" sz="1400" dirty="0"/>
              <a:t>Amy Dorin, The Coalition for Behavioral Health </a:t>
            </a:r>
          </a:p>
          <a:p>
            <a:r>
              <a:rPr lang="en-US" sz="1400" dirty="0"/>
              <a:t>Debbian Fletcher-Blake, VIP Community Services</a:t>
            </a:r>
          </a:p>
          <a:p>
            <a:r>
              <a:rPr lang="en-US" sz="1400" dirty="0"/>
              <a:t>Ann Marie Foster, Phoenix Houses of NY/LI</a:t>
            </a:r>
          </a:p>
          <a:p>
            <a:endParaRPr lang="en-US" sz="1400" dirty="0"/>
          </a:p>
        </p:txBody>
      </p:sp>
      <p:sp>
        <p:nvSpPr>
          <p:cNvPr id="4" name="Content Placeholder 3">
            <a:extLst>
              <a:ext uri="{FF2B5EF4-FFF2-40B4-BE49-F238E27FC236}">
                <a16:creationId xmlns:a16="http://schemas.microsoft.com/office/drawing/2014/main" id="{94A002BB-6FE0-4B55-915B-F1EA51AA43F9}"/>
              </a:ext>
            </a:extLst>
          </p:cNvPr>
          <p:cNvSpPr>
            <a:spLocks noGrp="1"/>
          </p:cNvSpPr>
          <p:nvPr>
            <p:ph sz="half" idx="2"/>
          </p:nvPr>
        </p:nvSpPr>
        <p:spPr>
          <a:xfrm>
            <a:off x="6188417" y="2228003"/>
            <a:ext cx="5422392" cy="4181186"/>
          </a:xfrm>
        </p:spPr>
        <p:txBody>
          <a:bodyPr anchor="t">
            <a:normAutofit/>
          </a:bodyPr>
          <a:lstStyle/>
          <a:p>
            <a:r>
              <a:rPr lang="en-US" sz="1400" dirty="0"/>
              <a:t>Rosa Gil, </a:t>
            </a:r>
            <a:r>
              <a:rPr lang="en-US" sz="1400" dirty="0" err="1"/>
              <a:t>Comunilife</a:t>
            </a:r>
            <a:endParaRPr lang="en-US" sz="1400" dirty="0"/>
          </a:p>
          <a:p>
            <a:r>
              <a:rPr lang="en-US" sz="1400" dirty="0"/>
              <a:t>Leon Greene, Child Center of New York</a:t>
            </a:r>
          </a:p>
          <a:p>
            <a:r>
              <a:rPr lang="en-US" sz="1400" dirty="0"/>
              <a:t>Elliott Klein, New York Psychotherapy and Counseling Center</a:t>
            </a:r>
          </a:p>
          <a:p>
            <a:r>
              <a:rPr lang="en-US" sz="1400" dirty="0"/>
              <a:t>Jeremy Klemanski, </a:t>
            </a:r>
            <a:r>
              <a:rPr lang="en-US" sz="1400" dirty="0" err="1"/>
              <a:t>Helio</a:t>
            </a:r>
            <a:r>
              <a:rPr lang="en-US" sz="1400" dirty="0"/>
              <a:t> Health</a:t>
            </a:r>
          </a:p>
          <a:p>
            <a:r>
              <a:rPr lang="en-US" sz="1400" dirty="0"/>
              <a:t>Karyn Krampitz, New York Psychotherapy and Counseling Center</a:t>
            </a:r>
          </a:p>
          <a:p>
            <a:r>
              <a:rPr lang="en-US" sz="1400" dirty="0"/>
              <a:t>David LePage, Behavioral Health Services North</a:t>
            </a:r>
          </a:p>
          <a:p>
            <a:r>
              <a:rPr lang="en-US" sz="1400" dirty="0"/>
              <a:t>Nancy </a:t>
            </a:r>
            <a:r>
              <a:rPr lang="en-US" sz="1400" dirty="0" err="1"/>
              <a:t>Manigat</a:t>
            </a:r>
            <a:r>
              <a:rPr lang="en-US" sz="1400" dirty="0"/>
              <a:t>, CN Guidance and Counseling Services </a:t>
            </a:r>
          </a:p>
          <a:p>
            <a:r>
              <a:rPr lang="en-US" sz="1400" dirty="0"/>
              <a:t>Charlotte Ostman, The Mental Health Association of  Westchester</a:t>
            </a:r>
          </a:p>
          <a:p>
            <a:r>
              <a:rPr lang="en-US" sz="1400" dirty="0"/>
              <a:t>Debbie Pantin, Outreach</a:t>
            </a:r>
          </a:p>
          <a:p>
            <a:r>
              <a:rPr lang="en-US" sz="1400" dirty="0"/>
              <a:t>Robert Ross,  St. Joe’s Addiction Treatment and Recovery Centers</a:t>
            </a:r>
          </a:p>
          <a:p>
            <a:r>
              <a:rPr lang="en-US" sz="1400" dirty="0"/>
              <a:t>Valerie Walters, Lower Eastside Service Center</a:t>
            </a:r>
          </a:p>
        </p:txBody>
      </p:sp>
    </p:spTree>
    <p:extLst>
      <p:ext uri="{BB962C8B-B14F-4D97-AF65-F5344CB8AC3E}">
        <p14:creationId xmlns:p14="http://schemas.microsoft.com/office/powerpoint/2010/main" val="1612649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EAC67-EC4B-4223-8A40-1FE21ECC78A7}"/>
              </a:ext>
            </a:extLst>
          </p:cNvPr>
          <p:cNvSpPr>
            <a:spLocks noGrp="1"/>
          </p:cNvSpPr>
          <p:nvPr>
            <p:ph type="title"/>
          </p:nvPr>
        </p:nvSpPr>
        <p:spPr/>
        <p:txBody>
          <a:bodyPr/>
          <a:lstStyle/>
          <a:p>
            <a:r>
              <a:rPr lang="en-US" dirty="0"/>
              <a:t>Workgroup principles</a:t>
            </a:r>
          </a:p>
        </p:txBody>
      </p:sp>
      <p:sp>
        <p:nvSpPr>
          <p:cNvPr id="3" name="Content Placeholder 2">
            <a:extLst>
              <a:ext uri="{FF2B5EF4-FFF2-40B4-BE49-F238E27FC236}">
                <a16:creationId xmlns:a16="http://schemas.microsoft.com/office/drawing/2014/main" id="{E71E4C57-B708-4520-A827-6D462995AB31}"/>
              </a:ext>
            </a:extLst>
          </p:cNvPr>
          <p:cNvSpPr>
            <a:spLocks noGrp="1"/>
          </p:cNvSpPr>
          <p:nvPr>
            <p:ph idx="1"/>
          </p:nvPr>
        </p:nvSpPr>
        <p:spPr>
          <a:xfrm>
            <a:off x="581192" y="1988192"/>
            <a:ext cx="11029615" cy="4370664"/>
          </a:xfrm>
        </p:spPr>
        <p:txBody>
          <a:bodyPr>
            <a:normAutofit fontScale="85000" lnSpcReduction="20000"/>
          </a:bodyPr>
          <a:lstStyle/>
          <a:p>
            <a:r>
              <a:rPr lang="en-US" b="1" dirty="0"/>
              <a:t>Administrative Simplification: </a:t>
            </a:r>
            <a:r>
              <a:rPr lang="en-US" dirty="0"/>
              <a:t>Make the way we bill and get paid less complex, less time intensive, less expensive, and more predictable</a:t>
            </a:r>
          </a:p>
          <a:p>
            <a:r>
              <a:rPr lang="en-US" b="1" dirty="0"/>
              <a:t>Trend Factor: </a:t>
            </a:r>
            <a:r>
              <a:rPr lang="en-US" dirty="0"/>
              <a:t>Payments must account for inflation and growth in fixed/overhead cost</a:t>
            </a:r>
          </a:p>
          <a:p>
            <a:r>
              <a:rPr lang="en-US" b="1" dirty="0"/>
              <a:t>Capital Costs: </a:t>
            </a:r>
            <a:r>
              <a:rPr lang="en-US" dirty="0"/>
              <a:t>Payments must cover the cost of maintaining healthcare facilities in accordance with state regulation, quality of care, and workplace safety</a:t>
            </a:r>
          </a:p>
          <a:p>
            <a:r>
              <a:rPr lang="en-US" b="1" dirty="0"/>
              <a:t>Workforce: </a:t>
            </a:r>
            <a:r>
              <a:rPr lang="en-US" dirty="0"/>
              <a:t>Payments must be designed to support a strong, growing, and capable workforce of qualified, tenured, and specialized providers</a:t>
            </a:r>
          </a:p>
          <a:p>
            <a:r>
              <a:rPr lang="en-US" b="1" dirty="0"/>
              <a:t>Severity/Complexity: </a:t>
            </a:r>
            <a:r>
              <a:rPr lang="en-US" dirty="0"/>
              <a:t>Payments should reflect the severity/complexity of the clients we serve</a:t>
            </a:r>
          </a:p>
          <a:p>
            <a:r>
              <a:rPr lang="en-US" b="1" dirty="0"/>
              <a:t>Quality: </a:t>
            </a:r>
            <a:r>
              <a:rPr lang="en-US" dirty="0"/>
              <a:t>Payments must be linked to quality outcomes and improvements for the populations we serve</a:t>
            </a:r>
          </a:p>
          <a:p>
            <a:r>
              <a:rPr lang="en-US" b="1" dirty="0"/>
              <a:t>Parity Across Provider Types: </a:t>
            </a:r>
            <a:r>
              <a:rPr lang="en-US" dirty="0"/>
              <a:t>The payment model must support solvency for the diverse Art 31/Art 31-822 outpatient BH providers across the State</a:t>
            </a:r>
          </a:p>
          <a:p>
            <a:r>
              <a:rPr lang="en-US" b="1" dirty="0"/>
              <a:t>Upper Payment Limit/Regulatory Considerations: </a:t>
            </a:r>
            <a:r>
              <a:rPr lang="en-US" dirty="0"/>
              <a:t>We cannot pierce the UPL and the model must be feasible within the regulatory structure of New York’s Medicaid program</a:t>
            </a:r>
          </a:p>
          <a:p>
            <a:r>
              <a:rPr lang="en-US" b="1" dirty="0"/>
              <a:t>Access/Coordination: </a:t>
            </a:r>
            <a:r>
              <a:rPr lang="en-US" dirty="0"/>
              <a:t>Payment model must support statewide access to, and coordination of, services for residents of New York with BH conditions</a:t>
            </a:r>
          </a:p>
          <a:p>
            <a:r>
              <a:rPr lang="en-US" b="1" dirty="0"/>
              <a:t>Consistent with Medicaid Reform: </a:t>
            </a:r>
            <a:r>
              <a:rPr lang="en-US" dirty="0"/>
              <a:t>The payment model should be directionally consistent with the State’s Medicaid reform priorities, including the upcoming 1115 waiver and goals around VBP</a:t>
            </a:r>
          </a:p>
        </p:txBody>
      </p:sp>
    </p:spTree>
    <p:extLst>
      <p:ext uri="{BB962C8B-B14F-4D97-AF65-F5344CB8AC3E}">
        <p14:creationId xmlns:p14="http://schemas.microsoft.com/office/powerpoint/2010/main" val="703634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FD128-7133-4CA8-97AC-EC57C305F241}"/>
              </a:ext>
            </a:extLst>
          </p:cNvPr>
          <p:cNvSpPr>
            <a:spLocks noGrp="1"/>
          </p:cNvSpPr>
          <p:nvPr>
            <p:ph type="title"/>
          </p:nvPr>
        </p:nvSpPr>
        <p:spPr/>
        <p:txBody>
          <a:bodyPr/>
          <a:lstStyle/>
          <a:p>
            <a:r>
              <a:rPr lang="en-US" dirty="0"/>
              <a:t>The challenge</a:t>
            </a:r>
          </a:p>
        </p:txBody>
      </p:sp>
      <p:sp>
        <p:nvSpPr>
          <p:cNvPr id="3" name="Content Placeholder 2">
            <a:extLst>
              <a:ext uri="{FF2B5EF4-FFF2-40B4-BE49-F238E27FC236}">
                <a16:creationId xmlns:a16="http://schemas.microsoft.com/office/drawing/2014/main" id="{069856DF-BE45-4BEC-BD85-A1BDE44B6EC0}"/>
              </a:ext>
            </a:extLst>
          </p:cNvPr>
          <p:cNvSpPr>
            <a:spLocks noGrp="1"/>
          </p:cNvSpPr>
          <p:nvPr>
            <p:ph idx="1"/>
          </p:nvPr>
        </p:nvSpPr>
        <p:spPr/>
        <p:txBody>
          <a:bodyPr>
            <a:normAutofit/>
          </a:bodyPr>
          <a:lstStyle/>
          <a:p>
            <a:r>
              <a:rPr lang="en-US" sz="2800" dirty="0"/>
              <a:t>New York State is up against the Upper Payment Limit for community outpatient BH providers</a:t>
            </a:r>
          </a:p>
          <a:p>
            <a:pPr lvl="1"/>
            <a:r>
              <a:rPr lang="en-US" sz="2400" dirty="0"/>
              <a:t>Federal cap limits the ability of the state to increase rates</a:t>
            </a:r>
          </a:p>
          <a:p>
            <a:r>
              <a:rPr lang="en-US" sz="2800" dirty="0"/>
              <a:t>Without additional money, things will not improve for outpatient BH clinic providers or their clients</a:t>
            </a:r>
          </a:p>
          <a:p>
            <a:r>
              <a:rPr lang="en-US" sz="2800" dirty="0"/>
              <a:t>Replacing APGs would be a very heavy lift and would strain the administrative operations of providers</a:t>
            </a:r>
          </a:p>
        </p:txBody>
      </p:sp>
    </p:spTree>
    <p:extLst>
      <p:ext uri="{BB962C8B-B14F-4D97-AF65-F5344CB8AC3E}">
        <p14:creationId xmlns:p14="http://schemas.microsoft.com/office/powerpoint/2010/main" val="4133898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8EFD1-4E56-4326-A33A-DB7D93ED12EB}"/>
              </a:ext>
            </a:extLst>
          </p:cNvPr>
          <p:cNvSpPr>
            <a:spLocks noGrp="1"/>
          </p:cNvSpPr>
          <p:nvPr>
            <p:ph type="title"/>
          </p:nvPr>
        </p:nvSpPr>
        <p:spPr/>
        <p:txBody>
          <a:bodyPr/>
          <a:lstStyle/>
          <a:p>
            <a:r>
              <a:rPr lang="en-US" dirty="0"/>
              <a:t>Our proposal</a:t>
            </a:r>
          </a:p>
        </p:txBody>
      </p:sp>
      <p:sp>
        <p:nvSpPr>
          <p:cNvPr id="3" name="Text Placeholder 2">
            <a:extLst>
              <a:ext uri="{FF2B5EF4-FFF2-40B4-BE49-F238E27FC236}">
                <a16:creationId xmlns:a16="http://schemas.microsoft.com/office/drawing/2014/main" id="{9D0CF66C-176A-4A9F-8FEA-EE8C032C934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21743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80C71-BE20-4075-A9BA-E4A44007BB85}"/>
              </a:ext>
            </a:extLst>
          </p:cNvPr>
          <p:cNvSpPr>
            <a:spLocks noGrp="1"/>
          </p:cNvSpPr>
          <p:nvPr>
            <p:ph type="title"/>
          </p:nvPr>
        </p:nvSpPr>
        <p:spPr/>
        <p:txBody>
          <a:bodyPr/>
          <a:lstStyle/>
          <a:p>
            <a:r>
              <a:rPr lang="en-US" dirty="0"/>
              <a:t>The proposal</a:t>
            </a:r>
          </a:p>
        </p:txBody>
      </p:sp>
      <p:pic>
        <p:nvPicPr>
          <p:cNvPr id="4" name="Content Placeholder 3">
            <a:extLst>
              <a:ext uri="{FF2B5EF4-FFF2-40B4-BE49-F238E27FC236}">
                <a16:creationId xmlns:a16="http://schemas.microsoft.com/office/drawing/2014/main" id="{8C8E3B48-9A4C-4D77-A150-7743B11F0DF0}"/>
              </a:ext>
            </a:extLst>
          </p:cNvPr>
          <p:cNvPicPr>
            <a:picLocks noGrp="1" noChangeAspect="1"/>
          </p:cNvPicPr>
          <p:nvPr>
            <p:ph idx="1"/>
          </p:nvPr>
        </p:nvPicPr>
        <p:blipFill rotWithShape="1">
          <a:blip r:embed="rId2"/>
          <a:srcRect t="14771"/>
          <a:stretch/>
        </p:blipFill>
        <p:spPr>
          <a:xfrm>
            <a:off x="773154" y="2047219"/>
            <a:ext cx="10645692" cy="4108625"/>
          </a:xfrm>
          <a:prstGeom prst="rect">
            <a:avLst/>
          </a:prstGeom>
        </p:spPr>
      </p:pic>
      <p:grpSp>
        <p:nvGrpSpPr>
          <p:cNvPr id="9" name="Group 8">
            <a:extLst>
              <a:ext uri="{FF2B5EF4-FFF2-40B4-BE49-F238E27FC236}">
                <a16:creationId xmlns:a16="http://schemas.microsoft.com/office/drawing/2014/main" id="{4B6B87D6-5CF8-46B4-86CB-5D6F3FEDA31D}"/>
              </a:ext>
            </a:extLst>
          </p:cNvPr>
          <p:cNvGrpSpPr/>
          <p:nvPr/>
        </p:nvGrpSpPr>
        <p:grpSpPr>
          <a:xfrm>
            <a:off x="894080" y="2926081"/>
            <a:ext cx="2306320" cy="2346960"/>
            <a:chOff x="8739007" y="1007605"/>
            <a:chExt cx="2593564" cy="2593564"/>
          </a:xfrm>
        </p:grpSpPr>
        <p:sp>
          <p:nvSpPr>
            <p:cNvPr id="10" name="Oval 9">
              <a:extLst>
                <a:ext uri="{FF2B5EF4-FFF2-40B4-BE49-F238E27FC236}">
                  <a16:creationId xmlns:a16="http://schemas.microsoft.com/office/drawing/2014/main" id="{F40DE2E8-F3B1-4137-B346-8B7352FF84A2}"/>
                </a:ext>
              </a:extLst>
            </p:cNvPr>
            <p:cNvSpPr/>
            <p:nvPr/>
          </p:nvSpPr>
          <p:spPr>
            <a:xfrm>
              <a:off x="8739007" y="1007605"/>
              <a:ext cx="2593564" cy="2593564"/>
            </a:xfrm>
            <a:prstGeom prst="ellipse">
              <a:avLst/>
            </a:pr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Oval 4">
              <a:extLst>
                <a:ext uri="{FF2B5EF4-FFF2-40B4-BE49-F238E27FC236}">
                  <a16:creationId xmlns:a16="http://schemas.microsoft.com/office/drawing/2014/main" id="{A45EE70F-50E1-401A-ACFC-C60E8F0F0FCE}"/>
                </a:ext>
              </a:extLst>
            </p:cNvPr>
            <p:cNvSpPr txBox="1"/>
            <p:nvPr/>
          </p:nvSpPr>
          <p:spPr>
            <a:xfrm>
              <a:off x="9118826" y="1387424"/>
              <a:ext cx="1833926" cy="18339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Trended APGs</a:t>
              </a:r>
              <a:endParaRPr lang="en-US" sz="2300" i="1" kern="1200" dirty="0"/>
            </a:p>
          </p:txBody>
        </p:sp>
      </p:grpSp>
    </p:spTree>
    <p:extLst>
      <p:ext uri="{BB962C8B-B14F-4D97-AF65-F5344CB8AC3E}">
        <p14:creationId xmlns:p14="http://schemas.microsoft.com/office/powerpoint/2010/main" val="2796156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1F85-27F7-4150-A66C-346A780384B4}"/>
              </a:ext>
            </a:extLst>
          </p:cNvPr>
          <p:cNvSpPr>
            <a:spLocks noGrp="1"/>
          </p:cNvSpPr>
          <p:nvPr>
            <p:ph type="title"/>
          </p:nvPr>
        </p:nvSpPr>
        <p:spPr/>
        <p:txBody>
          <a:bodyPr/>
          <a:lstStyle/>
          <a:p>
            <a:r>
              <a:rPr lang="en-US" dirty="0"/>
              <a:t>TRENDED APG</a:t>
            </a:r>
          </a:p>
        </p:txBody>
      </p:sp>
      <p:sp>
        <p:nvSpPr>
          <p:cNvPr id="3" name="Content Placeholder 2">
            <a:extLst>
              <a:ext uri="{FF2B5EF4-FFF2-40B4-BE49-F238E27FC236}">
                <a16:creationId xmlns:a16="http://schemas.microsoft.com/office/drawing/2014/main" id="{7B3C4A58-EF81-44EE-86BA-813A479457F3}"/>
              </a:ext>
            </a:extLst>
          </p:cNvPr>
          <p:cNvSpPr>
            <a:spLocks noGrp="1"/>
          </p:cNvSpPr>
          <p:nvPr>
            <p:ph idx="1"/>
          </p:nvPr>
        </p:nvSpPr>
        <p:spPr>
          <a:xfrm>
            <a:off x="581192" y="2019949"/>
            <a:ext cx="11029615" cy="2593564"/>
          </a:xfrm>
        </p:spPr>
        <p:txBody>
          <a:bodyPr>
            <a:normAutofit/>
          </a:bodyPr>
          <a:lstStyle/>
          <a:p>
            <a:r>
              <a:rPr lang="en-US" sz="2800" dirty="0"/>
              <a:t>Add a trend factor adjustment that increases along </a:t>
            </a:r>
            <a:br>
              <a:rPr lang="en-US" sz="2800" dirty="0"/>
            </a:br>
            <a:r>
              <a:rPr lang="en-US" sz="2800" dirty="0"/>
              <a:t>with the UPL cap</a:t>
            </a:r>
          </a:p>
          <a:p>
            <a:r>
              <a:rPr lang="en-US" sz="2800" dirty="0"/>
              <a:t>Regulate MCOs to require them to harmonize their </a:t>
            </a:r>
            <a:br>
              <a:rPr lang="en-US" sz="2800" dirty="0"/>
            </a:br>
            <a:r>
              <a:rPr lang="en-US" sz="2800" dirty="0"/>
              <a:t>billing processes</a:t>
            </a:r>
          </a:p>
        </p:txBody>
      </p:sp>
      <p:grpSp>
        <p:nvGrpSpPr>
          <p:cNvPr id="6" name="Group 5">
            <a:extLst>
              <a:ext uri="{FF2B5EF4-FFF2-40B4-BE49-F238E27FC236}">
                <a16:creationId xmlns:a16="http://schemas.microsoft.com/office/drawing/2014/main" id="{BF162891-5C81-4E15-88F3-C303876E1B94}"/>
              </a:ext>
            </a:extLst>
          </p:cNvPr>
          <p:cNvGrpSpPr/>
          <p:nvPr/>
        </p:nvGrpSpPr>
        <p:grpSpPr>
          <a:xfrm>
            <a:off x="9017243" y="2023161"/>
            <a:ext cx="2593564" cy="2593564"/>
            <a:chOff x="8739007" y="1007605"/>
            <a:chExt cx="2593564" cy="2593564"/>
          </a:xfrm>
        </p:grpSpPr>
        <p:sp>
          <p:nvSpPr>
            <p:cNvPr id="7" name="Oval 6">
              <a:extLst>
                <a:ext uri="{FF2B5EF4-FFF2-40B4-BE49-F238E27FC236}">
                  <a16:creationId xmlns:a16="http://schemas.microsoft.com/office/drawing/2014/main" id="{F491A94D-83D4-4F9C-A032-87A7988D24D9}"/>
                </a:ext>
              </a:extLst>
            </p:cNvPr>
            <p:cNvSpPr/>
            <p:nvPr/>
          </p:nvSpPr>
          <p:spPr>
            <a:xfrm>
              <a:off x="8739007" y="1007605"/>
              <a:ext cx="2593564" cy="2593564"/>
            </a:xfrm>
            <a:prstGeom prst="ellipse">
              <a:avLst/>
            </a:pr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Oval 4">
              <a:extLst>
                <a:ext uri="{FF2B5EF4-FFF2-40B4-BE49-F238E27FC236}">
                  <a16:creationId xmlns:a16="http://schemas.microsoft.com/office/drawing/2014/main" id="{AF3D74AB-6823-473D-AF64-1F9A5C9442A0}"/>
                </a:ext>
              </a:extLst>
            </p:cNvPr>
            <p:cNvSpPr txBox="1"/>
            <p:nvPr/>
          </p:nvSpPr>
          <p:spPr>
            <a:xfrm>
              <a:off x="9118826" y="1387424"/>
              <a:ext cx="1833926" cy="18339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Trended APGs</a:t>
              </a:r>
              <a:endParaRPr lang="en-US" sz="2300" i="1" kern="1200" dirty="0"/>
            </a:p>
          </p:txBody>
        </p:sp>
      </p:grpSp>
      <p:graphicFrame>
        <p:nvGraphicFramePr>
          <p:cNvPr id="4" name="Table 4">
            <a:extLst>
              <a:ext uri="{FF2B5EF4-FFF2-40B4-BE49-F238E27FC236}">
                <a16:creationId xmlns:a16="http://schemas.microsoft.com/office/drawing/2014/main" id="{DD6EB253-69F3-4571-BB2D-CCEEC74D9C57}"/>
              </a:ext>
            </a:extLst>
          </p:cNvPr>
          <p:cNvGraphicFramePr>
            <a:graphicFrameLocks noGrp="1"/>
          </p:cNvGraphicFramePr>
          <p:nvPr>
            <p:extLst>
              <p:ext uri="{D42A27DB-BD31-4B8C-83A1-F6EECF244321}">
                <p14:modId xmlns:p14="http://schemas.microsoft.com/office/powerpoint/2010/main" val="3708776690"/>
              </p:ext>
            </p:extLst>
          </p:nvPr>
        </p:nvGraphicFramePr>
        <p:xfrm>
          <a:off x="581192" y="5319658"/>
          <a:ext cx="11029615" cy="1010920"/>
        </p:xfrm>
        <a:graphic>
          <a:graphicData uri="http://schemas.openxmlformats.org/drawingml/2006/table">
            <a:tbl>
              <a:tblPr firstRow="1" bandRow="1">
                <a:tableStyleId>{21E4AEA4-8DFA-4A89-87EB-49C32662AFE0}</a:tableStyleId>
              </a:tblPr>
              <a:tblGrid>
                <a:gridCol w="2205923">
                  <a:extLst>
                    <a:ext uri="{9D8B030D-6E8A-4147-A177-3AD203B41FA5}">
                      <a16:colId xmlns:a16="http://schemas.microsoft.com/office/drawing/2014/main" val="1828669499"/>
                    </a:ext>
                  </a:extLst>
                </a:gridCol>
                <a:gridCol w="2205923">
                  <a:extLst>
                    <a:ext uri="{9D8B030D-6E8A-4147-A177-3AD203B41FA5}">
                      <a16:colId xmlns:a16="http://schemas.microsoft.com/office/drawing/2014/main" val="890513770"/>
                    </a:ext>
                  </a:extLst>
                </a:gridCol>
                <a:gridCol w="2205923">
                  <a:extLst>
                    <a:ext uri="{9D8B030D-6E8A-4147-A177-3AD203B41FA5}">
                      <a16:colId xmlns:a16="http://schemas.microsoft.com/office/drawing/2014/main" val="3540180155"/>
                    </a:ext>
                  </a:extLst>
                </a:gridCol>
                <a:gridCol w="2205923">
                  <a:extLst>
                    <a:ext uri="{9D8B030D-6E8A-4147-A177-3AD203B41FA5}">
                      <a16:colId xmlns:a16="http://schemas.microsoft.com/office/drawing/2014/main" val="351134471"/>
                    </a:ext>
                  </a:extLst>
                </a:gridCol>
                <a:gridCol w="2205923">
                  <a:extLst>
                    <a:ext uri="{9D8B030D-6E8A-4147-A177-3AD203B41FA5}">
                      <a16:colId xmlns:a16="http://schemas.microsoft.com/office/drawing/2014/main" val="3538885807"/>
                    </a:ext>
                  </a:extLst>
                </a:gridCol>
              </a:tblGrid>
              <a:tr h="370840">
                <a:tc>
                  <a:txBody>
                    <a:bodyPr/>
                    <a:lstStyle/>
                    <a:p>
                      <a:r>
                        <a:rPr lang="en-US" dirty="0"/>
                        <a:t>Proposal</a:t>
                      </a:r>
                    </a:p>
                  </a:txBody>
                  <a:tcPr/>
                </a:tc>
                <a:tc>
                  <a:txBody>
                    <a:bodyPr/>
                    <a:lstStyle/>
                    <a:p>
                      <a:r>
                        <a:rPr lang="en-US" dirty="0"/>
                        <a:t>2021 CPI-U Rate</a:t>
                      </a:r>
                    </a:p>
                  </a:txBody>
                  <a:tcPr/>
                </a:tc>
                <a:tc>
                  <a:txBody>
                    <a:bodyPr/>
                    <a:lstStyle/>
                    <a:p>
                      <a:r>
                        <a:rPr lang="en-US" dirty="0"/>
                        <a:t>2019 Medicaid Expenditure</a:t>
                      </a:r>
                    </a:p>
                  </a:txBody>
                  <a:tcPr/>
                </a:tc>
                <a:tc>
                  <a:txBody>
                    <a:bodyPr/>
                    <a:lstStyle/>
                    <a:p>
                      <a:r>
                        <a:rPr lang="en-US" dirty="0"/>
                        <a:t>Expenditure with Trend Factor</a:t>
                      </a:r>
                    </a:p>
                  </a:txBody>
                  <a:tcPr/>
                </a:tc>
                <a:tc>
                  <a:txBody>
                    <a:bodyPr/>
                    <a:lstStyle/>
                    <a:p>
                      <a:r>
                        <a:rPr lang="en-US" dirty="0"/>
                        <a:t>Investment</a:t>
                      </a:r>
                    </a:p>
                  </a:txBody>
                  <a:tcPr/>
                </a:tc>
                <a:extLst>
                  <a:ext uri="{0D108BD9-81ED-4DB2-BD59-A6C34878D82A}">
                    <a16:rowId xmlns:a16="http://schemas.microsoft.com/office/drawing/2014/main" val="906891930"/>
                  </a:ext>
                </a:extLst>
              </a:tr>
              <a:tr h="370840">
                <a:tc>
                  <a:txBody>
                    <a:bodyPr/>
                    <a:lstStyle/>
                    <a:p>
                      <a:r>
                        <a:rPr lang="en-US" dirty="0"/>
                        <a:t>Trend with CPI-U</a:t>
                      </a:r>
                    </a:p>
                  </a:txBody>
                  <a:tcPr/>
                </a:tc>
                <a:tc>
                  <a:txBody>
                    <a:bodyPr/>
                    <a:lstStyle/>
                    <a:p>
                      <a:r>
                        <a:rPr lang="en-US" dirty="0"/>
                        <a:t>5.40%</a:t>
                      </a:r>
                    </a:p>
                  </a:txBody>
                  <a:tcPr/>
                </a:tc>
                <a:tc>
                  <a:txBody>
                    <a:bodyPr/>
                    <a:lstStyle/>
                    <a:p>
                      <a:r>
                        <a:rPr lang="en-US" dirty="0"/>
                        <a:t>$745,690,501</a:t>
                      </a:r>
                    </a:p>
                  </a:txBody>
                  <a:tcPr/>
                </a:tc>
                <a:tc>
                  <a:txBody>
                    <a:bodyPr/>
                    <a:lstStyle/>
                    <a:p>
                      <a:r>
                        <a:rPr lang="en-US" dirty="0"/>
                        <a:t>$785,957,788</a:t>
                      </a:r>
                    </a:p>
                  </a:txBody>
                  <a:tcPr/>
                </a:tc>
                <a:tc>
                  <a:txBody>
                    <a:bodyPr/>
                    <a:lstStyle/>
                    <a:p>
                      <a:r>
                        <a:rPr lang="en-US" dirty="0"/>
                        <a:t>$40,541,506</a:t>
                      </a:r>
                    </a:p>
                  </a:txBody>
                  <a:tcPr/>
                </a:tc>
                <a:extLst>
                  <a:ext uri="{0D108BD9-81ED-4DB2-BD59-A6C34878D82A}">
                    <a16:rowId xmlns:a16="http://schemas.microsoft.com/office/drawing/2014/main" val="1551596997"/>
                  </a:ext>
                </a:extLst>
              </a:tr>
            </a:tbl>
          </a:graphicData>
        </a:graphic>
      </p:graphicFrame>
    </p:spTree>
    <p:extLst>
      <p:ext uri="{BB962C8B-B14F-4D97-AF65-F5344CB8AC3E}">
        <p14:creationId xmlns:p14="http://schemas.microsoft.com/office/powerpoint/2010/main" val="4088706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1F85-27F7-4150-A66C-346A780384B4}"/>
              </a:ext>
            </a:extLst>
          </p:cNvPr>
          <p:cNvSpPr>
            <a:spLocks noGrp="1"/>
          </p:cNvSpPr>
          <p:nvPr>
            <p:ph type="title"/>
          </p:nvPr>
        </p:nvSpPr>
        <p:spPr/>
        <p:txBody>
          <a:bodyPr/>
          <a:lstStyle/>
          <a:p>
            <a:r>
              <a:rPr lang="en-US" dirty="0"/>
              <a:t>If formulated correctly, MCO directed payments do not count against the Upper Payment Limit</a:t>
            </a:r>
          </a:p>
        </p:txBody>
      </p:sp>
      <p:sp>
        <p:nvSpPr>
          <p:cNvPr id="3" name="Content Placeholder 2">
            <a:extLst>
              <a:ext uri="{FF2B5EF4-FFF2-40B4-BE49-F238E27FC236}">
                <a16:creationId xmlns:a16="http://schemas.microsoft.com/office/drawing/2014/main" id="{7B3C4A58-EF81-44EE-86BA-813A479457F3}"/>
              </a:ext>
            </a:extLst>
          </p:cNvPr>
          <p:cNvSpPr>
            <a:spLocks noGrp="1"/>
          </p:cNvSpPr>
          <p:nvPr>
            <p:ph idx="1"/>
          </p:nvPr>
        </p:nvSpPr>
        <p:spPr/>
        <p:txBody>
          <a:bodyPr>
            <a:normAutofit fontScale="85000" lnSpcReduction="20000"/>
          </a:bodyPr>
          <a:lstStyle/>
          <a:p>
            <a:r>
              <a:rPr lang="en-US" sz="2800" dirty="0"/>
              <a:t>Ensuring MCO directed payments work for providers </a:t>
            </a:r>
          </a:p>
          <a:p>
            <a:pPr lvl="1"/>
            <a:r>
              <a:rPr lang="en-US" sz="2600" dirty="0"/>
              <a:t>No MCO-directed/determined attribution methodology</a:t>
            </a:r>
          </a:p>
          <a:p>
            <a:pPr lvl="1"/>
            <a:r>
              <a:rPr lang="en-US" sz="2600" dirty="0"/>
              <a:t>No Utilization Management or Medical Necessity review or other validation exercise to determine level or appropriateness of payment</a:t>
            </a:r>
          </a:p>
          <a:p>
            <a:pPr lvl="1"/>
            <a:r>
              <a:rPr lang="en-US" sz="2600" dirty="0"/>
              <a:t>State to set eligibility criteria and performance criteria</a:t>
            </a:r>
          </a:p>
          <a:p>
            <a:pPr lvl="1"/>
            <a:r>
              <a:rPr lang="en-US" sz="2600" dirty="0"/>
              <a:t>Set up as a directed payment program w/admin add-on for MCOs </a:t>
            </a:r>
          </a:p>
          <a:p>
            <a:pPr lvl="1"/>
            <a:r>
              <a:rPr lang="en-US" sz="2600" dirty="0"/>
              <a:t>Examples to model: Hospital VBP-QIP,  Wage Parity Programs</a:t>
            </a:r>
          </a:p>
          <a:p>
            <a:pPr lvl="1"/>
            <a:r>
              <a:rPr lang="en-US" sz="2600" dirty="0"/>
              <a:t>Any funds remaining, not distributed to providers would go back to the State and would not remain with the MCO</a:t>
            </a:r>
          </a:p>
        </p:txBody>
      </p:sp>
    </p:spTree>
    <p:extLst>
      <p:ext uri="{BB962C8B-B14F-4D97-AF65-F5344CB8AC3E}">
        <p14:creationId xmlns:p14="http://schemas.microsoft.com/office/powerpoint/2010/main" val="988610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1F85-27F7-4150-A66C-346A780384B4}"/>
              </a:ext>
            </a:extLst>
          </p:cNvPr>
          <p:cNvSpPr>
            <a:spLocks noGrp="1"/>
          </p:cNvSpPr>
          <p:nvPr>
            <p:ph type="title"/>
          </p:nvPr>
        </p:nvSpPr>
        <p:spPr/>
        <p:txBody>
          <a:bodyPr/>
          <a:lstStyle/>
          <a:p>
            <a:r>
              <a:rPr lang="en-US" dirty="0"/>
              <a:t>Social drivers of health coordination and integration fee</a:t>
            </a:r>
          </a:p>
        </p:txBody>
      </p:sp>
      <p:sp>
        <p:nvSpPr>
          <p:cNvPr id="3" name="Content Placeholder 2">
            <a:extLst>
              <a:ext uri="{FF2B5EF4-FFF2-40B4-BE49-F238E27FC236}">
                <a16:creationId xmlns:a16="http://schemas.microsoft.com/office/drawing/2014/main" id="{7B3C4A58-EF81-44EE-86BA-813A479457F3}"/>
              </a:ext>
            </a:extLst>
          </p:cNvPr>
          <p:cNvSpPr>
            <a:spLocks noGrp="1"/>
          </p:cNvSpPr>
          <p:nvPr>
            <p:ph idx="1"/>
          </p:nvPr>
        </p:nvSpPr>
        <p:spPr>
          <a:xfrm>
            <a:off x="581192" y="2180496"/>
            <a:ext cx="11029615" cy="4413251"/>
          </a:xfrm>
        </p:spPr>
        <p:txBody>
          <a:bodyPr>
            <a:normAutofit lnSpcReduction="10000"/>
          </a:bodyPr>
          <a:lstStyle/>
          <a:p>
            <a:r>
              <a:rPr lang="en-US" sz="2800" dirty="0"/>
              <a:t>Accounts for time spent beyond the current billable </a:t>
            </a:r>
            <a:br>
              <a:rPr lang="en-US" sz="2800" dirty="0"/>
            </a:br>
            <a:r>
              <a:rPr lang="en-US" sz="2800" dirty="0"/>
              <a:t>visit</a:t>
            </a:r>
          </a:p>
          <a:p>
            <a:r>
              <a:rPr lang="en-US" sz="2800" dirty="0"/>
              <a:t>Applies to every visit for every Medicaid client</a:t>
            </a:r>
          </a:p>
          <a:p>
            <a:r>
              <a:rPr lang="en-US" sz="2800" dirty="0"/>
              <a:t>Used to coordinate care with other providers and </a:t>
            </a:r>
            <a:br>
              <a:rPr lang="en-US" sz="2800" dirty="0"/>
            </a:br>
            <a:r>
              <a:rPr lang="en-US" sz="2800" dirty="0"/>
              <a:t>care managers</a:t>
            </a:r>
          </a:p>
          <a:p>
            <a:endParaRPr lang="en-US" sz="2800" dirty="0"/>
          </a:p>
          <a:p>
            <a:r>
              <a:rPr lang="en-US" sz="2800" dirty="0"/>
              <a:t>This work is outside the scope of current billable rates, and is therefore an unfunded mandate if BH providers are expected to provide this service to their clients</a:t>
            </a:r>
          </a:p>
          <a:p>
            <a:endParaRPr lang="en-US" sz="2800" dirty="0"/>
          </a:p>
        </p:txBody>
      </p:sp>
      <p:grpSp>
        <p:nvGrpSpPr>
          <p:cNvPr id="4" name="Group 3">
            <a:extLst>
              <a:ext uri="{FF2B5EF4-FFF2-40B4-BE49-F238E27FC236}">
                <a16:creationId xmlns:a16="http://schemas.microsoft.com/office/drawing/2014/main" id="{78CAC18E-D034-4A6D-B57B-99725F44BA31}"/>
              </a:ext>
            </a:extLst>
          </p:cNvPr>
          <p:cNvGrpSpPr/>
          <p:nvPr/>
        </p:nvGrpSpPr>
        <p:grpSpPr>
          <a:xfrm>
            <a:off x="9017243" y="2132218"/>
            <a:ext cx="2593564" cy="2593564"/>
            <a:chOff x="8739007" y="1007605"/>
            <a:chExt cx="2593564" cy="2593564"/>
          </a:xfrm>
        </p:grpSpPr>
        <p:sp>
          <p:nvSpPr>
            <p:cNvPr id="5" name="Oval 4">
              <a:extLst>
                <a:ext uri="{FF2B5EF4-FFF2-40B4-BE49-F238E27FC236}">
                  <a16:creationId xmlns:a16="http://schemas.microsoft.com/office/drawing/2014/main" id="{43A79B99-6EB7-40A5-A874-2F913E61D953}"/>
                </a:ext>
              </a:extLst>
            </p:cNvPr>
            <p:cNvSpPr/>
            <p:nvPr/>
          </p:nvSpPr>
          <p:spPr>
            <a:xfrm>
              <a:off x="8739007" y="1007605"/>
              <a:ext cx="2593564" cy="2593564"/>
            </a:xfrm>
            <a:prstGeom prst="ellipse">
              <a:avLst/>
            </a:pr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Oval 4">
              <a:extLst>
                <a:ext uri="{FF2B5EF4-FFF2-40B4-BE49-F238E27FC236}">
                  <a16:creationId xmlns:a16="http://schemas.microsoft.com/office/drawing/2014/main" id="{1A7BD56F-27DB-49D9-AAFA-543422D0F212}"/>
                </a:ext>
              </a:extLst>
            </p:cNvPr>
            <p:cNvSpPr txBox="1"/>
            <p:nvPr/>
          </p:nvSpPr>
          <p:spPr>
            <a:xfrm>
              <a:off x="9118826" y="1387424"/>
              <a:ext cx="1833926" cy="18339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SDH Coordination and Integration Fee</a:t>
              </a:r>
              <a:endParaRPr lang="en-US" sz="2300" i="1" kern="1200" dirty="0"/>
            </a:p>
          </p:txBody>
        </p:sp>
      </p:grpSp>
    </p:spTree>
    <p:extLst>
      <p:ext uri="{BB962C8B-B14F-4D97-AF65-F5344CB8AC3E}">
        <p14:creationId xmlns:p14="http://schemas.microsoft.com/office/powerpoint/2010/main" val="2312952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0A83F-F509-4F09-B432-551122999671}"/>
              </a:ext>
            </a:extLst>
          </p:cNvPr>
          <p:cNvSpPr>
            <a:spLocks noGrp="1"/>
          </p:cNvSpPr>
          <p:nvPr>
            <p:ph type="title"/>
          </p:nvPr>
        </p:nvSpPr>
        <p:spPr/>
        <p:txBody>
          <a:bodyPr/>
          <a:lstStyle/>
          <a:p>
            <a:r>
              <a:rPr lang="en-US" dirty="0"/>
              <a:t>The problem</a:t>
            </a:r>
          </a:p>
        </p:txBody>
      </p:sp>
      <p:sp>
        <p:nvSpPr>
          <p:cNvPr id="3" name="Text Placeholder 2">
            <a:extLst>
              <a:ext uri="{FF2B5EF4-FFF2-40B4-BE49-F238E27FC236}">
                <a16:creationId xmlns:a16="http://schemas.microsoft.com/office/drawing/2014/main" id="{8E08046F-58CA-4DCF-A68F-9E643441864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36250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9BB25-4898-4D68-B155-46E77DED8390}"/>
              </a:ext>
            </a:extLst>
          </p:cNvPr>
          <p:cNvSpPr>
            <a:spLocks noGrp="1"/>
          </p:cNvSpPr>
          <p:nvPr>
            <p:ph type="title"/>
          </p:nvPr>
        </p:nvSpPr>
        <p:spPr/>
        <p:txBody>
          <a:bodyPr/>
          <a:lstStyle/>
          <a:p>
            <a:r>
              <a:rPr lang="en-US" dirty="0"/>
              <a:t>Calculating the SDH coordination and integration fee </a:t>
            </a:r>
          </a:p>
        </p:txBody>
      </p:sp>
      <p:graphicFrame>
        <p:nvGraphicFramePr>
          <p:cNvPr id="6" name="Table 6">
            <a:extLst>
              <a:ext uri="{FF2B5EF4-FFF2-40B4-BE49-F238E27FC236}">
                <a16:creationId xmlns:a16="http://schemas.microsoft.com/office/drawing/2014/main" id="{56E6CA1B-F023-483F-930E-42D26AE5688A}"/>
              </a:ext>
            </a:extLst>
          </p:cNvPr>
          <p:cNvGraphicFramePr>
            <a:graphicFrameLocks noGrp="1"/>
          </p:cNvGraphicFramePr>
          <p:nvPr>
            <p:ph sz="half" idx="1"/>
            <p:extLst>
              <p:ext uri="{D42A27DB-BD31-4B8C-83A1-F6EECF244321}">
                <p14:modId xmlns:p14="http://schemas.microsoft.com/office/powerpoint/2010/main" val="2759700448"/>
              </p:ext>
            </p:extLst>
          </p:nvPr>
        </p:nvGraphicFramePr>
        <p:xfrm>
          <a:off x="581025" y="2227263"/>
          <a:ext cx="5422900" cy="1981200"/>
        </p:xfrm>
        <a:graphic>
          <a:graphicData uri="http://schemas.openxmlformats.org/drawingml/2006/table">
            <a:tbl>
              <a:tblPr firstRow="1" bandRow="1">
                <a:tableStyleId>{21E4AEA4-8DFA-4A89-87EB-49C32662AFE0}</a:tableStyleId>
              </a:tblPr>
              <a:tblGrid>
                <a:gridCol w="3440469">
                  <a:extLst>
                    <a:ext uri="{9D8B030D-6E8A-4147-A177-3AD203B41FA5}">
                      <a16:colId xmlns:a16="http://schemas.microsoft.com/office/drawing/2014/main" val="407425638"/>
                    </a:ext>
                  </a:extLst>
                </a:gridCol>
                <a:gridCol w="1982431">
                  <a:extLst>
                    <a:ext uri="{9D8B030D-6E8A-4147-A177-3AD203B41FA5}">
                      <a16:colId xmlns:a16="http://schemas.microsoft.com/office/drawing/2014/main" val="3205108510"/>
                    </a:ext>
                  </a:extLst>
                </a:gridCol>
              </a:tblGrid>
              <a:tr h="370840">
                <a:tc gridSpan="2">
                  <a:txBody>
                    <a:bodyPr/>
                    <a:lstStyle/>
                    <a:p>
                      <a:r>
                        <a:rPr lang="en-US" sz="2000" dirty="0"/>
                        <a:t>Calculating the fee</a:t>
                      </a:r>
                    </a:p>
                  </a:txBody>
                  <a:tcPr/>
                </a:tc>
                <a:tc hMerge="1">
                  <a:txBody>
                    <a:bodyPr/>
                    <a:lstStyle/>
                    <a:p>
                      <a:endParaRPr lang="en-US" dirty="0"/>
                    </a:p>
                  </a:txBody>
                  <a:tcPr/>
                </a:tc>
                <a:extLst>
                  <a:ext uri="{0D108BD9-81ED-4DB2-BD59-A6C34878D82A}">
                    <a16:rowId xmlns:a16="http://schemas.microsoft.com/office/drawing/2014/main" val="2205509000"/>
                  </a:ext>
                </a:extLst>
              </a:tr>
              <a:tr h="370840">
                <a:tc>
                  <a:txBody>
                    <a:bodyPr/>
                    <a:lstStyle/>
                    <a:p>
                      <a:r>
                        <a:rPr lang="en-US" sz="2000" dirty="0"/>
                        <a:t>Total non-CCBHC visits	</a:t>
                      </a:r>
                    </a:p>
                  </a:txBody>
                  <a:tcPr/>
                </a:tc>
                <a:tc>
                  <a:txBody>
                    <a:bodyPr/>
                    <a:lstStyle/>
                    <a:p>
                      <a:pPr algn="r"/>
                      <a:r>
                        <a:rPr lang="en-US" sz="2000" dirty="0"/>
                        <a:t>6,072,586</a:t>
                      </a:r>
                    </a:p>
                  </a:txBody>
                  <a:tcPr/>
                </a:tc>
                <a:extLst>
                  <a:ext uri="{0D108BD9-81ED-4DB2-BD59-A6C34878D82A}">
                    <a16:rowId xmlns:a16="http://schemas.microsoft.com/office/drawing/2014/main" val="446809039"/>
                  </a:ext>
                </a:extLst>
              </a:tr>
              <a:tr h="370840">
                <a:tc>
                  <a:txBody>
                    <a:bodyPr/>
                    <a:lstStyle/>
                    <a:p>
                      <a:r>
                        <a:rPr lang="en-US" sz="2000" dirty="0"/>
                        <a:t>Total non-CCBHC spend</a:t>
                      </a:r>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2000" dirty="0"/>
                        <a:t>$778,071,878 </a:t>
                      </a:r>
                    </a:p>
                  </a:txBody>
                  <a:tcPr/>
                </a:tc>
                <a:extLst>
                  <a:ext uri="{0D108BD9-81ED-4DB2-BD59-A6C34878D82A}">
                    <a16:rowId xmlns:a16="http://schemas.microsoft.com/office/drawing/2014/main" val="1034656790"/>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t>Avg. non-CCBHC visit cost</a:t>
                      </a:r>
                    </a:p>
                  </a:txBody>
                  <a:tcPr/>
                </a:tc>
                <a:tc>
                  <a:txBody>
                    <a:bodyPr/>
                    <a:lstStyle/>
                    <a:p>
                      <a:pPr algn="r"/>
                      <a:r>
                        <a:rPr lang="en-US" sz="2000" dirty="0"/>
                        <a:t>$128.16 </a:t>
                      </a:r>
                    </a:p>
                  </a:txBody>
                  <a:tcPr/>
                </a:tc>
                <a:extLst>
                  <a:ext uri="{0D108BD9-81ED-4DB2-BD59-A6C34878D82A}">
                    <a16:rowId xmlns:a16="http://schemas.microsoft.com/office/drawing/2014/main" val="2111771298"/>
                  </a:ext>
                </a:extLst>
              </a:tr>
              <a:tr h="370840">
                <a:tc>
                  <a:txBody>
                    <a:bodyPr/>
                    <a:lstStyle/>
                    <a:p>
                      <a:r>
                        <a:rPr lang="en-US" sz="2000" dirty="0"/>
                        <a:t>25% of the average visit cost</a:t>
                      </a:r>
                    </a:p>
                  </a:txBody>
                  <a:tcPr/>
                </a:tc>
                <a:tc>
                  <a:txBody>
                    <a:bodyPr/>
                    <a:lstStyle/>
                    <a:p>
                      <a:pPr algn="r"/>
                      <a:r>
                        <a:rPr lang="en-US" sz="2000" dirty="0"/>
                        <a:t>$32.04</a:t>
                      </a:r>
                    </a:p>
                  </a:txBody>
                  <a:tcPr/>
                </a:tc>
                <a:extLst>
                  <a:ext uri="{0D108BD9-81ED-4DB2-BD59-A6C34878D82A}">
                    <a16:rowId xmlns:a16="http://schemas.microsoft.com/office/drawing/2014/main" val="2579105011"/>
                  </a:ext>
                </a:extLst>
              </a:tr>
            </a:tbl>
          </a:graphicData>
        </a:graphic>
      </p:graphicFrame>
      <p:graphicFrame>
        <p:nvGraphicFramePr>
          <p:cNvPr id="7" name="Table 7">
            <a:extLst>
              <a:ext uri="{FF2B5EF4-FFF2-40B4-BE49-F238E27FC236}">
                <a16:creationId xmlns:a16="http://schemas.microsoft.com/office/drawing/2014/main" id="{94C08BAF-DB76-4FA4-B063-6AFA20B0183C}"/>
              </a:ext>
            </a:extLst>
          </p:cNvPr>
          <p:cNvGraphicFramePr>
            <a:graphicFrameLocks noGrp="1"/>
          </p:cNvGraphicFramePr>
          <p:nvPr>
            <p:ph sz="half" idx="2"/>
            <p:extLst>
              <p:ext uri="{D42A27DB-BD31-4B8C-83A1-F6EECF244321}">
                <p14:modId xmlns:p14="http://schemas.microsoft.com/office/powerpoint/2010/main" val="3577524304"/>
              </p:ext>
            </p:extLst>
          </p:nvPr>
        </p:nvGraphicFramePr>
        <p:xfrm>
          <a:off x="6188075" y="2252928"/>
          <a:ext cx="5422900" cy="2225040"/>
        </p:xfrm>
        <a:graphic>
          <a:graphicData uri="http://schemas.openxmlformats.org/drawingml/2006/table">
            <a:tbl>
              <a:tblPr firstRow="1" bandRow="1">
                <a:tableStyleId>{21E4AEA4-8DFA-4A89-87EB-49C32662AFE0}</a:tableStyleId>
              </a:tblPr>
              <a:tblGrid>
                <a:gridCol w="3637060">
                  <a:extLst>
                    <a:ext uri="{9D8B030D-6E8A-4147-A177-3AD203B41FA5}">
                      <a16:colId xmlns:a16="http://schemas.microsoft.com/office/drawing/2014/main" val="876302462"/>
                    </a:ext>
                  </a:extLst>
                </a:gridCol>
                <a:gridCol w="1785840">
                  <a:extLst>
                    <a:ext uri="{9D8B030D-6E8A-4147-A177-3AD203B41FA5}">
                      <a16:colId xmlns:a16="http://schemas.microsoft.com/office/drawing/2014/main" val="2140214228"/>
                    </a:ext>
                  </a:extLst>
                </a:gridCol>
              </a:tblGrid>
              <a:tr h="370840">
                <a:tc gridSpan="2">
                  <a:txBody>
                    <a:bodyPr/>
                    <a:lstStyle/>
                    <a:p>
                      <a:r>
                        <a:rPr lang="en-US" dirty="0"/>
                        <a:t>Calculating the total</a:t>
                      </a:r>
                    </a:p>
                  </a:txBody>
                  <a:tcPr/>
                </a:tc>
                <a:tc hMerge="1">
                  <a:txBody>
                    <a:bodyPr/>
                    <a:lstStyle/>
                    <a:p>
                      <a:endParaRPr lang="en-US" dirty="0"/>
                    </a:p>
                  </a:txBody>
                  <a:tcPr/>
                </a:tc>
                <a:extLst>
                  <a:ext uri="{0D108BD9-81ED-4DB2-BD59-A6C34878D82A}">
                    <a16:rowId xmlns:a16="http://schemas.microsoft.com/office/drawing/2014/main" val="3353175072"/>
                  </a:ext>
                </a:extLst>
              </a:tr>
              <a:tr h="370840">
                <a:tc>
                  <a:txBody>
                    <a:bodyPr/>
                    <a:lstStyle/>
                    <a:p>
                      <a:r>
                        <a:rPr lang="en-US" dirty="0"/>
                        <a:t>OMH A31 visits (2019)</a:t>
                      </a:r>
                    </a:p>
                  </a:txBody>
                  <a:tcPr/>
                </a:tc>
                <a:tc>
                  <a:txBody>
                    <a:bodyPr/>
                    <a:lstStyle/>
                    <a:p>
                      <a:pPr algn="r"/>
                      <a:r>
                        <a:rPr lang="en-US" dirty="0"/>
                        <a:t>5,205,919</a:t>
                      </a:r>
                    </a:p>
                  </a:txBody>
                  <a:tcPr/>
                </a:tc>
                <a:extLst>
                  <a:ext uri="{0D108BD9-81ED-4DB2-BD59-A6C34878D82A}">
                    <a16:rowId xmlns:a16="http://schemas.microsoft.com/office/drawing/2014/main" val="978907261"/>
                  </a:ext>
                </a:extLst>
              </a:tr>
              <a:tr h="370840">
                <a:tc>
                  <a:txBody>
                    <a:bodyPr/>
                    <a:lstStyle/>
                    <a:p>
                      <a:r>
                        <a:rPr lang="en-US" dirty="0"/>
                        <a:t>OASAS A32-822 visits (2019)</a:t>
                      </a:r>
                    </a:p>
                  </a:txBody>
                  <a:tcPr/>
                </a:tc>
                <a:tc>
                  <a:txBody>
                    <a:bodyPr/>
                    <a:lstStyle/>
                    <a:p>
                      <a:pPr algn="r"/>
                      <a:r>
                        <a:rPr lang="en-US" dirty="0"/>
                        <a:t>1,405,295</a:t>
                      </a:r>
                    </a:p>
                  </a:txBody>
                  <a:tcPr/>
                </a:tc>
                <a:extLst>
                  <a:ext uri="{0D108BD9-81ED-4DB2-BD59-A6C34878D82A}">
                    <a16:rowId xmlns:a16="http://schemas.microsoft.com/office/drawing/2014/main" val="3099266311"/>
                  </a:ext>
                </a:extLst>
              </a:tr>
              <a:tr h="370840">
                <a:tc>
                  <a:txBody>
                    <a:bodyPr/>
                    <a:lstStyle/>
                    <a:p>
                      <a:r>
                        <a:rPr lang="en-US" dirty="0"/>
                        <a:t>Total BH clinic visits</a:t>
                      </a:r>
                    </a:p>
                  </a:txBody>
                  <a:tcPr/>
                </a:tc>
                <a:tc>
                  <a:txBody>
                    <a:bodyPr/>
                    <a:lstStyle/>
                    <a:p>
                      <a:pPr algn="r"/>
                      <a:r>
                        <a:rPr lang="en-US" dirty="0"/>
                        <a:t>6,611,214</a:t>
                      </a:r>
                    </a:p>
                  </a:txBody>
                  <a:tcPr/>
                </a:tc>
                <a:extLst>
                  <a:ext uri="{0D108BD9-81ED-4DB2-BD59-A6C34878D82A}">
                    <a16:rowId xmlns:a16="http://schemas.microsoft.com/office/drawing/2014/main" val="1666683795"/>
                  </a:ext>
                </a:extLst>
              </a:tr>
              <a:tr h="370840">
                <a:tc>
                  <a:txBody>
                    <a:bodyPr/>
                    <a:lstStyle/>
                    <a:p>
                      <a:r>
                        <a:rPr lang="en-US" dirty="0"/>
                        <a:t>SDHCIF per visit</a:t>
                      </a:r>
                    </a:p>
                  </a:txBody>
                  <a:tcPr/>
                </a:tc>
                <a:tc>
                  <a:txBody>
                    <a:bodyPr/>
                    <a:lstStyle/>
                    <a:p>
                      <a:pPr algn="r"/>
                      <a:r>
                        <a:rPr lang="en-US" dirty="0"/>
                        <a:t>$32.04</a:t>
                      </a:r>
                    </a:p>
                  </a:txBody>
                  <a:tcPr/>
                </a:tc>
                <a:extLst>
                  <a:ext uri="{0D108BD9-81ED-4DB2-BD59-A6C34878D82A}">
                    <a16:rowId xmlns:a16="http://schemas.microsoft.com/office/drawing/2014/main" val="4266270365"/>
                  </a:ext>
                </a:extLst>
              </a:tr>
              <a:tr h="370840">
                <a:tc>
                  <a:txBody>
                    <a:bodyPr/>
                    <a:lstStyle/>
                    <a:p>
                      <a:r>
                        <a:rPr lang="en-US" dirty="0"/>
                        <a:t>Investment</a:t>
                      </a:r>
                    </a:p>
                  </a:txBody>
                  <a:tcPr/>
                </a:tc>
                <a:tc>
                  <a:txBody>
                    <a:bodyPr/>
                    <a:lstStyle/>
                    <a:p>
                      <a:pPr algn="r"/>
                      <a:r>
                        <a:rPr lang="en-US" dirty="0"/>
                        <a:t>$211,830,470</a:t>
                      </a:r>
                    </a:p>
                  </a:txBody>
                  <a:tcPr/>
                </a:tc>
                <a:extLst>
                  <a:ext uri="{0D108BD9-81ED-4DB2-BD59-A6C34878D82A}">
                    <a16:rowId xmlns:a16="http://schemas.microsoft.com/office/drawing/2014/main" val="4050586949"/>
                  </a:ext>
                </a:extLst>
              </a:tr>
            </a:tbl>
          </a:graphicData>
        </a:graphic>
      </p:graphicFrame>
    </p:spTree>
    <p:extLst>
      <p:ext uri="{BB962C8B-B14F-4D97-AF65-F5344CB8AC3E}">
        <p14:creationId xmlns:p14="http://schemas.microsoft.com/office/powerpoint/2010/main" val="1240220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1F85-27F7-4150-A66C-346A780384B4}"/>
              </a:ext>
            </a:extLst>
          </p:cNvPr>
          <p:cNvSpPr>
            <a:spLocks noGrp="1"/>
          </p:cNvSpPr>
          <p:nvPr>
            <p:ph type="title"/>
          </p:nvPr>
        </p:nvSpPr>
        <p:spPr/>
        <p:txBody>
          <a:bodyPr/>
          <a:lstStyle/>
          <a:p>
            <a:r>
              <a:rPr lang="en-US" dirty="0"/>
              <a:t>Quality add-on</a:t>
            </a:r>
          </a:p>
        </p:txBody>
      </p:sp>
      <p:sp>
        <p:nvSpPr>
          <p:cNvPr id="3" name="Content Placeholder 2">
            <a:extLst>
              <a:ext uri="{FF2B5EF4-FFF2-40B4-BE49-F238E27FC236}">
                <a16:creationId xmlns:a16="http://schemas.microsoft.com/office/drawing/2014/main" id="{7B3C4A58-EF81-44EE-86BA-813A479457F3}"/>
              </a:ext>
            </a:extLst>
          </p:cNvPr>
          <p:cNvSpPr>
            <a:spLocks noGrp="1"/>
          </p:cNvSpPr>
          <p:nvPr>
            <p:ph idx="1"/>
          </p:nvPr>
        </p:nvSpPr>
        <p:spPr/>
        <p:txBody>
          <a:bodyPr>
            <a:normAutofit lnSpcReduction="10000"/>
          </a:bodyPr>
          <a:lstStyle/>
          <a:p>
            <a:r>
              <a:rPr lang="en-US" sz="2800" dirty="0"/>
              <a:t>Aligns to existing HEDIS metrics for both adults and </a:t>
            </a:r>
            <a:br>
              <a:rPr lang="en-US" sz="2800" dirty="0"/>
            </a:br>
            <a:r>
              <a:rPr lang="en-US" sz="2800" dirty="0"/>
              <a:t>children</a:t>
            </a:r>
          </a:p>
          <a:p>
            <a:r>
              <a:rPr lang="en-US" sz="2800" dirty="0"/>
              <a:t>Complements (does not replace) existing PSYCKES </a:t>
            </a:r>
            <a:br>
              <a:rPr lang="en-US" sz="2800" dirty="0"/>
            </a:br>
            <a:r>
              <a:rPr lang="en-US" sz="2800" dirty="0"/>
              <a:t>project</a:t>
            </a:r>
          </a:p>
          <a:p>
            <a:r>
              <a:rPr lang="en-US" sz="2800" dirty="0"/>
              <a:t>Glidepath provider pool for entry-level agencies, </a:t>
            </a:r>
            <a:br>
              <a:rPr lang="en-US" sz="2800" dirty="0"/>
            </a:br>
            <a:r>
              <a:rPr lang="en-US" sz="2800" dirty="0"/>
              <a:t>benchmark provider pool, and performance-driven pool </a:t>
            </a:r>
            <a:br>
              <a:rPr lang="en-US" sz="2800" dirty="0"/>
            </a:br>
            <a:r>
              <a:rPr lang="en-US" sz="2800" dirty="0"/>
              <a:t>for advanced providers based on performance against metrics</a:t>
            </a:r>
          </a:p>
          <a:p>
            <a:r>
              <a:rPr lang="en-US" sz="2800" dirty="0"/>
              <a:t>Quarterly reconciliation</a:t>
            </a:r>
          </a:p>
        </p:txBody>
      </p:sp>
      <p:grpSp>
        <p:nvGrpSpPr>
          <p:cNvPr id="4" name="Group 3">
            <a:extLst>
              <a:ext uri="{FF2B5EF4-FFF2-40B4-BE49-F238E27FC236}">
                <a16:creationId xmlns:a16="http://schemas.microsoft.com/office/drawing/2014/main" id="{D115C459-B00B-46FC-87A2-7B10ADB4D6FB}"/>
              </a:ext>
            </a:extLst>
          </p:cNvPr>
          <p:cNvGrpSpPr/>
          <p:nvPr/>
        </p:nvGrpSpPr>
        <p:grpSpPr>
          <a:xfrm>
            <a:off x="9017243" y="2023161"/>
            <a:ext cx="2593564" cy="2593564"/>
            <a:chOff x="8739007" y="1007605"/>
            <a:chExt cx="2593564" cy="2593564"/>
          </a:xfrm>
        </p:grpSpPr>
        <p:sp>
          <p:nvSpPr>
            <p:cNvPr id="5" name="Oval 4">
              <a:extLst>
                <a:ext uri="{FF2B5EF4-FFF2-40B4-BE49-F238E27FC236}">
                  <a16:creationId xmlns:a16="http://schemas.microsoft.com/office/drawing/2014/main" id="{C1A42C45-EB8D-40B1-A12A-48669C71D437}"/>
                </a:ext>
              </a:extLst>
            </p:cNvPr>
            <p:cNvSpPr/>
            <p:nvPr/>
          </p:nvSpPr>
          <p:spPr>
            <a:xfrm>
              <a:off x="8739007" y="1007605"/>
              <a:ext cx="2593564" cy="2593564"/>
            </a:xfrm>
            <a:prstGeom prst="ellipse">
              <a:avLst/>
            </a:pr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Oval 4">
              <a:extLst>
                <a:ext uri="{FF2B5EF4-FFF2-40B4-BE49-F238E27FC236}">
                  <a16:creationId xmlns:a16="http://schemas.microsoft.com/office/drawing/2014/main" id="{C591EEA9-2E63-46C8-8164-DB80D5473B5B}"/>
                </a:ext>
              </a:extLst>
            </p:cNvPr>
            <p:cNvSpPr txBox="1"/>
            <p:nvPr/>
          </p:nvSpPr>
          <p:spPr>
            <a:xfrm>
              <a:off x="9118826" y="1387424"/>
              <a:ext cx="1833926" cy="18339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Quality Add-On</a:t>
              </a:r>
              <a:endParaRPr lang="en-US" sz="2300" i="1" kern="1200" dirty="0"/>
            </a:p>
          </p:txBody>
        </p:sp>
      </p:grpSp>
    </p:spTree>
    <p:extLst>
      <p:ext uri="{BB962C8B-B14F-4D97-AF65-F5344CB8AC3E}">
        <p14:creationId xmlns:p14="http://schemas.microsoft.com/office/powerpoint/2010/main" val="11499363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07E11-D1D7-4DA0-98E4-B19B18E32753}"/>
              </a:ext>
            </a:extLst>
          </p:cNvPr>
          <p:cNvSpPr>
            <a:spLocks noGrp="1"/>
          </p:cNvSpPr>
          <p:nvPr>
            <p:ph type="title"/>
          </p:nvPr>
        </p:nvSpPr>
        <p:spPr/>
        <p:txBody>
          <a:bodyPr/>
          <a:lstStyle/>
          <a:p>
            <a:r>
              <a:rPr lang="en-US" dirty="0"/>
              <a:t>BH quality improvement program</a:t>
            </a:r>
          </a:p>
        </p:txBody>
      </p:sp>
      <p:sp>
        <p:nvSpPr>
          <p:cNvPr id="3" name="Content Placeholder 2">
            <a:extLst>
              <a:ext uri="{FF2B5EF4-FFF2-40B4-BE49-F238E27FC236}">
                <a16:creationId xmlns:a16="http://schemas.microsoft.com/office/drawing/2014/main" id="{9B670F63-303E-4E0A-93F5-F4CE3D680914}"/>
              </a:ext>
            </a:extLst>
          </p:cNvPr>
          <p:cNvSpPr>
            <a:spLocks noGrp="1"/>
          </p:cNvSpPr>
          <p:nvPr>
            <p:ph idx="1"/>
          </p:nvPr>
        </p:nvSpPr>
        <p:spPr/>
        <p:txBody>
          <a:bodyPr>
            <a:normAutofit lnSpcReduction="10000"/>
          </a:bodyPr>
          <a:lstStyle/>
          <a:p>
            <a:r>
              <a:rPr lang="en-US" dirty="0"/>
              <a:t>Licensed outpatient clinics would be evaluated on their quality performance to determine performance driven add-on Quality Improvement Program (BH-QIP) payments. MMCs and HARPs would enter into agreements with OMH and OASAS outpatient clinics to provide directed payments based on standardized attainment thresholds for HEDIS and equity metrics. </a:t>
            </a:r>
          </a:p>
          <a:p>
            <a:r>
              <a:rPr lang="en-US" dirty="0"/>
              <a:t>Providers would be held responsible for metrics that align to the population they serve (e.g. Children vs Adult) and would be compared to peer providers. Providers would be assigned to one of three performance pools. </a:t>
            </a:r>
          </a:p>
          <a:p>
            <a:r>
              <a:rPr lang="en-US" dirty="0"/>
              <a:t>Performance Pools</a:t>
            </a:r>
          </a:p>
          <a:p>
            <a:pPr lvl="1"/>
            <a:r>
              <a:rPr lang="en-US" dirty="0"/>
              <a:t>High Achieving Providers (Providers with advanced performance capabilities) </a:t>
            </a:r>
          </a:p>
          <a:p>
            <a:pPr lvl="1"/>
            <a:r>
              <a:rPr lang="en-US" dirty="0"/>
              <a:t>Benchmark Providers (Providers who achieve the benchmark standard of performance)</a:t>
            </a:r>
          </a:p>
          <a:p>
            <a:pPr lvl="1"/>
            <a:r>
              <a:rPr lang="en-US" dirty="0"/>
              <a:t>Glidepath Provider (Providers making progress for the population they treat as they work to achieve benchmark performance standards)</a:t>
            </a:r>
          </a:p>
          <a:p>
            <a:endParaRPr lang="en-US" dirty="0"/>
          </a:p>
        </p:txBody>
      </p:sp>
      <p:sp>
        <p:nvSpPr>
          <p:cNvPr id="4" name="TextBox 3">
            <a:extLst>
              <a:ext uri="{FF2B5EF4-FFF2-40B4-BE49-F238E27FC236}">
                <a16:creationId xmlns:a16="http://schemas.microsoft.com/office/drawing/2014/main" id="{7C5A8C3D-304E-450D-8E20-0CC9F579EC29}"/>
              </a:ext>
            </a:extLst>
          </p:cNvPr>
          <p:cNvSpPr txBox="1"/>
          <p:nvPr/>
        </p:nvSpPr>
        <p:spPr>
          <a:xfrm>
            <a:off x="581192" y="5858799"/>
            <a:ext cx="11029615" cy="369332"/>
          </a:xfrm>
          <a:prstGeom prst="rect">
            <a:avLst/>
          </a:prstGeom>
          <a:noFill/>
        </p:spPr>
        <p:txBody>
          <a:bodyPr wrap="square" rtlCol="0">
            <a:spAutoFit/>
          </a:bodyPr>
          <a:lstStyle/>
          <a:p>
            <a:pPr algn="ctr"/>
            <a:r>
              <a:rPr lang="en-US" dirty="0"/>
              <a:t>BH-QIP Pool = 5% of total APG reimbursement to licensed outpatient clinics: $39,565,507</a:t>
            </a:r>
          </a:p>
        </p:txBody>
      </p:sp>
    </p:spTree>
    <p:extLst>
      <p:ext uri="{BB962C8B-B14F-4D97-AF65-F5344CB8AC3E}">
        <p14:creationId xmlns:p14="http://schemas.microsoft.com/office/powerpoint/2010/main" val="5805591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6EB67-2E19-49CF-AE8D-DBC1A5A14E11}"/>
              </a:ext>
            </a:extLst>
          </p:cNvPr>
          <p:cNvSpPr>
            <a:spLocks noGrp="1"/>
          </p:cNvSpPr>
          <p:nvPr>
            <p:ph type="title"/>
          </p:nvPr>
        </p:nvSpPr>
        <p:spPr/>
        <p:txBody>
          <a:bodyPr/>
          <a:lstStyle/>
          <a:p>
            <a:r>
              <a:rPr lang="en-US" dirty="0"/>
              <a:t>Total ask for 2022</a:t>
            </a:r>
          </a:p>
        </p:txBody>
      </p:sp>
      <p:sp>
        <p:nvSpPr>
          <p:cNvPr id="3" name="Content Placeholder 2">
            <a:extLst>
              <a:ext uri="{FF2B5EF4-FFF2-40B4-BE49-F238E27FC236}">
                <a16:creationId xmlns:a16="http://schemas.microsoft.com/office/drawing/2014/main" id="{A61CBB12-1561-4D49-9FBC-3BCBEF13DB70}"/>
              </a:ext>
            </a:extLst>
          </p:cNvPr>
          <p:cNvSpPr>
            <a:spLocks noGrp="1"/>
          </p:cNvSpPr>
          <p:nvPr>
            <p:ph idx="1"/>
          </p:nvPr>
        </p:nvSpPr>
        <p:spPr/>
        <p:txBody>
          <a:bodyPr>
            <a:normAutofit/>
          </a:bodyPr>
          <a:lstStyle/>
          <a:p>
            <a:r>
              <a:rPr lang="en-US" sz="2800" dirty="0"/>
              <a:t>APG Trend: 											$40.5m</a:t>
            </a:r>
          </a:p>
          <a:p>
            <a:r>
              <a:rPr lang="en-US" sz="2800" dirty="0"/>
              <a:t>SDH Coordination and Integration Fee: 		$211.8m</a:t>
            </a:r>
          </a:p>
          <a:p>
            <a:r>
              <a:rPr lang="en-US" sz="2800" dirty="0"/>
              <a:t>Quality Add-On: 										$39.6m</a:t>
            </a:r>
          </a:p>
          <a:p>
            <a:endParaRPr lang="en-US" sz="2800" dirty="0"/>
          </a:p>
          <a:p>
            <a:r>
              <a:rPr lang="en-US" sz="2800" dirty="0"/>
              <a:t>Total:												</a:t>
            </a:r>
            <a:r>
              <a:rPr lang="en-US" sz="2800" b="1" dirty="0"/>
              <a:t>	$291.9m</a:t>
            </a:r>
          </a:p>
        </p:txBody>
      </p:sp>
    </p:spTree>
    <p:extLst>
      <p:ext uri="{BB962C8B-B14F-4D97-AF65-F5344CB8AC3E}">
        <p14:creationId xmlns:p14="http://schemas.microsoft.com/office/powerpoint/2010/main" val="3527328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D1DEB-AA08-4152-BC7E-59786AB38ACF}"/>
              </a:ext>
            </a:extLst>
          </p:cNvPr>
          <p:cNvSpPr>
            <a:spLocks noGrp="1"/>
          </p:cNvSpPr>
          <p:nvPr>
            <p:ph type="title"/>
          </p:nvPr>
        </p:nvSpPr>
        <p:spPr/>
        <p:txBody>
          <a:bodyPr/>
          <a:lstStyle/>
          <a:p>
            <a:r>
              <a:rPr lang="en-US" dirty="0"/>
              <a:t>The problem</a:t>
            </a:r>
          </a:p>
        </p:txBody>
      </p:sp>
      <p:sp>
        <p:nvSpPr>
          <p:cNvPr id="3" name="Content Placeholder 2">
            <a:extLst>
              <a:ext uri="{FF2B5EF4-FFF2-40B4-BE49-F238E27FC236}">
                <a16:creationId xmlns:a16="http://schemas.microsoft.com/office/drawing/2014/main" id="{27E58E1D-FB94-42CC-A02F-8F8D1870E932}"/>
              </a:ext>
            </a:extLst>
          </p:cNvPr>
          <p:cNvSpPr>
            <a:spLocks noGrp="1"/>
          </p:cNvSpPr>
          <p:nvPr>
            <p:ph idx="1"/>
          </p:nvPr>
        </p:nvSpPr>
        <p:spPr/>
        <p:txBody>
          <a:bodyPr>
            <a:normAutofit fontScale="85000" lnSpcReduction="10000"/>
          </a:bodyPr>
          <a:lstStyle/>
          <a:p>
            <a:r>
              <a:rPr lang="en-US" sz="2400" dirty="0"/>
              <a:t>Underfunded Article 31 and Article 32 (822) outpatient clinics </a:t>
            </a:r>
          </a:p>
          <a:p>
            <a:r>
              <a:rPr lang="en-US" sz="2400" dirty="0"/>
              <a:t>Rates that fail to keep pace with inflation</a:t>
            </a:r>
          </a:p>
          <a:p>
            <a:r>
              <a:rPr lang="en-US" sz="2400" dirty="0"/>
              <a:t>No payment for essential parts of the service</a:t>
            </a:r>
          </a:p>
          <a:p>
            <a:r>
              <a:rPr lang="en-US" sz="2400" dirty="0"/>
              <a:t>No payment for capital costs</a:t>
            </a:r>
          </a:p>
          <a:p>
            <a:r>
              <a:rPr lang="en-US" sz="2400" dirty="0"/>
              <a:t>Inequitable service availability leads to inequitable outcomes for historically underserved communities</a:t>
            </a:r>
          </a:p>
          <a:p>
            <a:r>
              <a:rPr lang="en-US" sz="2400" dirty="0"/>
              <a:t>Shrinking capacity as clinics close</a:t>
            </a:r>
          </a:p>
          <a:p>
            <a:r>
              <a:rPr lang="en-US" sz="2400" dirty="0"/>
              <a:t>Skyrocketing demand resulting from the pandemic</a:t>
            </a:r>
          </a:p>
          <a:p>
            <a:r>
              <a:rPr lang="en-US" sz="2400" dirty="0"/>
              <a:t>Administrative complexity detracts from program quality</a:t>
            </a:r>
          </a:p>
          <a:p>
            <a:r>
              <a:rPr lang="en-US" sz="2400" dirty="0"/>
              <a:t>COVID-19 exacerbated an already problematic capacity problem by spiking demand for BH care</a:t>
            </a:r>
          </a:p>
        </p:txBody>
      </p:sp>
    </p:spTree>
    <p:extLst>
      <p:ext uri="{BB962C8B-B14F-4D97-AF65-F5344CB8AC3E}">
        <p14:creationId xmlns:p14="http://schemas.microsoft.com/office/powerpoint/2010/main" val="2202794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B4C527F-AA88-4BD2-819A-06921EEB4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1363"/>
            <a:ext cx="12191999" cy="62566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F1BEFAC-BF22-4CF8-9B60-C1CACA905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3CC078B-DCBB-438B-95E4-A5E3D4BF3483}"/>
              </a:ext>
            </a:extLst>
          </p:cNvPr>
          <p:cNvSpPr>
            <a:spLocks noGrp="1"/>
          </p:cNvSpPr>
          <p:nvPr>
            <p:ph type="title"/>
          </p:nvPr>
        </p:nvSpPr>
        <p:spPr>
          <a:xfrm>
            <a:off x="8369643" y="1037967"/>
            <a:ext cx="3054091" cy="4709131"/>
          </a:xfrm>
        </p:spPr>
        <p:txBody>
          <a:bodyPr anchor="ctr">
            <a:normAutofit/>
          </a:bodyPr>
          <a:lstStyle/>
          <a:p>
            <a:r>
              <a:rPr lang="en-US">
                <a:solidFill>
                  <a:srgbClr val="FFFEFF"/>
                </a:solidFill>
              </a:rPr>
              <a:t>Suicide rate is increasing</a:t>
            </a:r>
          </a:p>
        </p:txBody>
      </p:sp>
      <p:graphicFrame>
        <p:nvGraphicFramePr>
          <p:cNvPr id="9" name="Content Placeholder 3">
            <a:extLst>
              <a:ext uri="{FF2B5EF4-FFF2-40B4-BE49-F238E27FC236}">
                <a16:creationId xmlns:a16="http://schemas.microsoft.com/office/drawing/2014/main" id="{490E86AD-3142-4230-8951-EE045403B9EA}"/>
              </a:ext>
            </a:extLst>
          </p:cNvPr>
          <p:cNvGraphicFramePr>
            <a:graphicFrameLocks noGrp="1"/>
          </p:cNvGraphicFramePr>
          <p:nvPr>
            <p:ph idx="1"/>
            <p:extLst>
              <p:ext uri="{D42A27DB-BD31-4B8C-83A1-F6EECF244321}">
                <p14:modId xmlns:p14="http://schemas.microsoft.com/office/powerpoint/2010/main" val="2438944390"/>
              </p:ext>
            </p:extLst>
          </p:nvPr>
        </p:nvGraphicFramePr>
        <p:xfrm>
          <a:off x="486033" y="1037967"/>
          <a:ext cx="7012370" cy="470913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303247A6-27A0-4901-85A3-9767F66B25BF}"/>
              </a:ext>
            </a:extLst>
          </p:cNvPr>
          <p:cNvSpPr txBox="1"/>
          <p:nvPr/>
        </p:nvSpPr>
        <p:spPr>
          <a:xfrm>
            <a:off x="581190" y="6487052"/>
            <a:ext cx="11029613" cy="276999"/>
          </a:xfrm>
          <a:prstGeom prst="rect">
            <a:avLst/>
          </a:prstGeom>
          <a:noFill/>
        </p:spPr>
        <p:txBody>
          <a:bodyPr wrap="square">
            <a:spAutoFit/>
          </a:bodyPr>
          <a:lstStyle/>
          <a:p>
            <a:pPr>
              <a:spcAft>
                <a:spcPts val="600"/>
              </a:spcAft>
            </a:pPr>
            <a:r>
              <a:rPr lang="en-US" sz="1200" dirty="0"/>
              <a:t>https://www.health.ny.gov/statistics/prevention/injury_prevention/suicide_selfinflicted.htm</a:t>
            </a:r>
            <a:endParaRPr lang="en-US" sz="1200"/>
          </a:p>
        </p:txBody>
      </p:sp>
    </p:spTree>
    <p:extLst>
      <p:ext uri="{BB962C8B-B14F-4D97-AF65-F5344CB8AC3E}">
        <p14:creationId xmlns:p14="http://schemas.microsoft.com/office/powerpoint/2010/main" val="2094213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BB4C527F-AA88-4BD2-819A-06921EEB4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1363"/>
            <a:ext cx="12191999" cy="62566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F1BEFAC-BF22-4CF8-9B60-C1CACA905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3CC078B-DCBB-438B-95E4-A5E3D4BF3483}"/>
              </a:ext>
            </a:extLst>
          </p:cNvPr>
          <p:cNvSpPr>
            <a:spLocks noGrp="1"/>
          </p:cNvSpPr>
          <p:nvPr>
            <p:ph type="title"/>
          </p:nvPr>
        </p:nvSpPr>
        <p:spPr>
          <a:xfrm>
            <a:off x="8369643" y="1037967"/>
            <a:ext cx="3054091" cy="4709131"/>
          </a:xfrm>
        </p:spPr>
        <p:txBody>
          <a:bodyPr vert="horz" lIns="91440" tIns="45720" rIns="91440" bIns="45720" rtlCol="0" anchor="ctr">
            <a:normAutofit/>
          </a:bodyPr>
          <a:lstStyle/>
          <a:p>
            <a:r>
              <a:rPr lang="en-US" dirty="0">
                <a:solidFill>
                  <a:srgbClr val="FFFEFF"/>
                </a:solidFill>
              </a:rPr>
              <a:t>overdose rate is increasing</a:t>
            </a:r>
          </a:p>
        </p:txBody>
      </p:sp>
      <p:sp>
        <p:nvSpPr>
          <p:cNvPr id="6" name="TextBox 5">
            <a:extLst>
              <a:ext uri="{FF2B5EF4-FFF2-40B4-BE49-F238E27FC236}">
                <a16:creationId xmlns:a16="http://schemas.microsoft.com/office/drawing/2014/main" id="{D6CF5142-A34B-4BEB-A937-CCAF57806477}"/>
              </a:ext>
            </a:extLst>
          </p:cNvPr>
          <p:cNvSpPr txBox="1"/>
          <p:nvPr/>
        </p:nvSpPr>
        <p:spPr>
          <a:xfrm>
            <a:off x="581191" y="6155844"/>
            <a:ext cx="11029615" cy="646331"/>
          </a:xfrm>
          <a:prstGeom prst="rect">
            <a:avLst/>
          </a:prstGeom>
          <a:noFill/>
        </p:spPr>
        <p:txBody>
          <a:bodyPr wrap="square">
            <a:spAutoFit/>
          </a:bodyPr>
          <a:lstStyle/>
          <a:p>
            <a:pPr>
              <a:spcAft>
                <a:spcPts val="600"/>
              </a:spcAft>
            </a:pPr>
            <a:r>
              <a:rPr lang="en-US" sz="1200" dirty="0"/>
              <a:t>https://www.kff.org/other/state-indicator/opioid-overdose-death-rates for 1999 through 2019. 2020 calculated using </a:t>
            </a:r>
            <a:br>
              <a:rPr lang="en-US" sz="1200" dirty="0"/>
            </a:br>
            <a:r>
              <a:rPr lang="en-US" sz="1200" dirty="0"/>
              <a:t>data from NYS - County Opioid Quarterly Report Published July, 2021 and </a:t>
            </a:r>
            <a:br>
              <a:rPr lang="en-US" sz="1200" dirty="0"/>
            </a:br>
            <a:r>
              <a:rPr lang="en-US" sz="1200" dirty="0"/>
              <a:t>https://www.census.gov/library/stories/state-by-state/new-york-population-change-between-census-decade.html</a:t>
            </a:r>
          </a:p>
        </p:txBody>
      </p:sp>
      <p:graphicFrame>
        <p:nvGraphicFramePr>
          <p:cNvPr id="20" name="Content Placeholder 8">
            <a:extLst>
              <a:ext uri="{FF2B5EF4-FFF2-40B4-BE49-F238E27FC236}">
                <a16:creationId xmlns:a16="http://schemas.microsoft.com/office/drawing/2014/main" id="{DAB0D896-A687-4BCC-9F8B-ED2ACAED863B}"/>
              </a:ext>
            </a:extLst>
          </p:cNvPr>
          <p:cNvGraphicFramePr>
            <a:graphicFrameLocks noGrp="1"/>
          </p:cNvGraphicFramePr>
          <p:nvPr>
            <p:ph idx="1"/>
            <p:extLst>
              <p:ext uri="{D42A27DB-BD31-4B8C-83A1-F6EECF244321}">
                <p14:modId xmlns:p14="http://schemas.microsoft.com/office/powerpoint/2010/main" val="257160275"/>
              </p:ext>
            </p:extLst>
          </p:nvPr>
        </p:nvGraphicFramePr>
        <p:xfrm>
          <a:off x="486033" y="1037967"/>
          <a:ext cx="7012370" cy="47091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80535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C078B-DCBB-438B-95E4-A5E3D4BF3483}"/>
              </a:ext>
            </a:extLst>
          </p:cNvPr>
          <p:cNvSpPr>
            <a:spLocks noGrp="1"/>
          </p:cNvSpPr>
          <p:nvPr>
            <p:ph type="title"/>
          </p:nvPr>
        </p:nvSpPr>
        <p:spPr>
          <a:xfrm>
            <a:off x="581192" y="702156"/>
            <a:ext cx="11029616" cy="1013800"/>
          </a:xfrm>
        </p:spPr>
        <p:txBody>
          <a:bodyPr vert="horz" lIns="91440" tIns="45720" rIns="91440" bIns="45720" rtlCol="0" anchor="b">
            <a:normAutofit/>
          </a:bodyPr>
          <a:lstStyle/>
          <a:p>
            <a:r>
              <a:rPr lang="en-US" dirty="0">
                <a:solidFill>
                  <a:srgbClr val="FFFEFF"/>
                </a:solidFill>
              </a:rPr>
              <a:t>The behavioral health share of the </a:t>
            </a:r>
            <a:r>
              <a:rPr lang="en-US" dirty="0" err="1">
                <a:solidFill>
                  <a:srgbClr val="FFFEFF"/>
                </a:solidFill>
              </a:rPr>
              <a:t>nys</a:t>
            </a:r>
            <a:r>
              <a:rPr lang="en-US" dirty="0">
                <a:solidFill>
                  <a:srgbClr val="FFFEFF"/>
                </a:solidFill>
              </a:rPr>
              <a:t> healthcare budget is shrinking</a:t>
            </a:r>
          </a:p>
        </p:txBody>
      </p:sp>
      <p:sp>
        <p:nvSpPr>
          <p:cNvPr id="6" name="TextBox 5">
            <a:extLst>
              <a:ext uri="{FF2B5EF4-FFF2-40B4-BE49-F238E27FC236}">
                <a16:creationId xmlns:a16="http://schemas.microsoft.com/office/drawing/2014/main" id="{D6CF5142-A34B-4BEB-A937-CCAF57806477}"/>
              </a:ext>
            </a:extLst>
          </p:cNvPr>
          <p:cNvSpPr txBox="1"/>
          <p:nvPr/>
        </p:nvSpPr>
        <p:spPr>
          <a:xfrm>
            <a:off x="581191" y="6155844"/>
            <a:ext cx="11029615" cy="276999"/>
          </a:xfrm>
          <a:prstGeom prst="rect">
            <a:avLst/>
          </a:prstGeom>
          <a:noFill/>
        </p:spPr>
        <p:txBody>
          <a:bodyPr wrap="square">
            <a:spAutoFit/>
          </a:bodyPr>
          <a:lstStyle/>
          <a:p>
            <a:pPr>
              <a:spcAft>
                <a:spcPts val="600"/>
              </a:spcAft>
            </a:pPr>
            <a:r>
              <a:rPr lang="en-US" sz="1200" dirty="0"/>
              <a:t>https://openbudget.ny.gov/ - data originally collected for NYSCCBH in 2019 and updated for this project</a:t>
            </a:r>
          </a:p>
        </p:txBody>
      </p:sp>
      <p:graphicFrame>
        <p:nvGraphicFramePr>
          <p:cNvPr id="18" name="Content Placeholder 8">
            <a:extLst>
              <a:ext uri="{FF2B5EF4-FFF2-40B4-BE49-F238E27FC236}">
                <a16:creationId xmlns:a16="http://schemas.microsoft.com/office/drawing/2014/main" id="{CD60A3E7-141B-4C12-AC9A-B6A0C9110F8B}"/>
              </a:ext>
            </a:extLst>
          </p:cNvPr>
          <p:cNvGraphicFramePr>
            <a:graphicFrameLocks noGrp="1"/>
          </p:cNvGraphicFramePr>
          <p:nvPr>
            <p:ph idx="1"/>
            <p:extLst>
              <p:ext uri="{D42A27DB-BD31-4B8C-83A1-F6EECF244321}">
                <p14:modId xmlns:p14="http://schemas.microsoft.com/office/powerpoint/2010/main" val="2395062385"/>
              </p:ext>
            </p:extLst>
          </p:nvPr>
        </p:nvGraphicFramePr>
        <p:xfrm>
          <a:off x="581025" y="2181225"/>
          <a:ext cx="11029950" cy="36782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09230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A9F5D-AFDF-4548-821B-AB62DCDAFC8D}"/>
              </a:ext>
            </a:extLst>
          </p:cNvPr>
          <p:cNvSpPr>
            <a:spLocks noGrp="1"/>
          </p:cNvSpPr>
          <p:nvPr>
            <p:ph type="title"/>
          </p:nvPr>
        </p:nvSpPr>
        <p:spPr/>
        <p:txBody>
          <a:bodyPr/>
          <a:lstStyle/>
          <a:p>
            <a:r>
              <a:rPr lang="en-US" dirty="0"/>
              <a:t>Capacity is not keeping pace with increased demand</a:t>
            </a:r>
          </a:p>
        </p:txBody>
      </p:sp>
      <p:graphicFrame>
        <p:nvGraphicFramePr>
          <p:cNvPr id="4" name="Chart 3">
            <a:extLst>
              <a:ext uri="{FF2B5EF4-FFF2-40B4-BE49-F238E27FC236}">
                <a16:creationId xmlns:a16="http://schemas.microsoft.com/office/drawing/2014/main" id="{4F60A45E-44E7-4461-8935-29E192558CA7}"/>
              </a:ext>
            </a:extLst>
          </p:cNvPr>
          <p:cNvGraphicFramePr>
            <a:graphicFrameLocks/>
          </p:cNvGraphicFramePr>
          <p:nvPr>
            <p:extLst>
              <p:ext uri="{D42A27DB-BD31-4B8C-83A1-F6EECF244321}">
                <p14:modId xmlns:p14="http://schemas.microsoft.com/office/powerpoint/2010/main" val="149539602"/>
              </p:ext>
            </p:extLst>
          </p:nvPr>
        </p:nvGraphicFramePr>
        <p:xfrm>
          <a:off x="581190" y="2180496"/>
          <a:ext cx="11029616" cy="367830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E00B0709-F961-46D4-A3E2-4B41BE62CD2B}"/>
              </a:ext>
            </a:extLst>
          </p:cNvPr>
          <p:cNvSpPr txBox="1"/>
          <p:nvPr/>
        </p:nvSpPr>
        <p:spPr>
          <a:xfrm>
            <a:off x="581192" y="6138672"/>
            <a:ext cx="6094602" cy="276999"/>
          </a:xfrm>
          <a:prstGeom prst="rect">
            <a:avLst/>
          </a:prstGeom>
          <a:noFill/>
        </p:spPr>
        <p:txBody>
          <a:bodyPr wrap="square">
            <a:spAutoFit/>
          </a:bodyPr>
          <a:lstStyle/>
          <a:p>
            <a:r>
              <a:rPr lang="en-US" sz="1200" dirty="0"/>
              <a:t>OMH Tableau Visualizations</a:t>
            </a:r>
          </a:p>
        </p:txBody>
      </p:sp>
    </p:spTree>
    <p:extLst>
      <p:ext uri="{BB962C8B-B14F-4D97-AF65-F5344CB8AC3E}">
        <p14:creationId xmlns:p14="http://schemas.microsoft.com/office/powerpoint/2010/main" val="2081320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318DF-324B-4950-8717-890D85F8478B}"/>
              </a:ext>
            </a:extLst>
          </p:cNvPr>
          <p:cNvSpPr>
            <a:spLocks noGrp="1"/>
          </p:cNvSpPr>
          <p:nvPr>
            <p:ph type="title"/>
          </p:nvPr>
        </p:nvSpPr>
        <p:spPr/>
        <p:txBody>
          <a:bodyPr/>
          <a:lstStyle/>
          <a:p>
            <a:r>
              <a:rPr lang="en-US" dirty="0"/>
              <a:t>BH provider reimbursements do not cover their costs</a:t>
            </a:r>
          </a:p>
        </p:txBody>
      </p:sp>
      <p:sp>
        <p:nvSpPr>
          <p:cNvPr id="4" name="Text Placeholder 3">
            <a:extLst>
              <a:ext uri="{FF2B5EF4-FFF2-40B4-BE49-F238E27FC236}">
                <a16:creationId xmlns:a16="http://schemas.microsoft.com/office/drawing/2014/main" id="{28C5FF87-595A-4EB8-9871-6B7BD3232CA2}"/>
              </a:ext>
            </a:extLst>
          </p:cNvPr>
          <p:cNvSpPr>
            <a:spLocks noGrp="1"/>
          </p:cNvSpPr>
          <p:nvPr>
            <p:ph type="body" idx="1"/>
          </p:nvPr>
        </p:nvSpPr>
        <p:spPr>
          <a:xfrm>
            <a:off x="887219" y="2989124"/>
            <a:ext cx="5087075" cy="536005"/>
          </a:xfrm>
        </p:spPr>
        <p:txBody>
          <a:bodyPr/>
          <a:lstStyle/>
          <a:p>
            <a:r>
              <a:rPr lang="en-US" dirty="0"/>
              <a:t>Non-CCBHC rate</a:t>
            </a:r>
          </a:p>
        </p:txBody>
      </p:sp>
      <p:sp>
        <p:nvSpPr>
          <p:cNvPr id="5" name="Content Placeholder 4">
            <a:extLst>
              <a:ext uri="{FF2B5EF4-FFF2-40B4-BE49-F238E27FC236}">
                <a16:creationId xmlns:a16="http://schemas.microsoft.com/office/drawing/2014/main" id="{58922BCA-3F5D-4993-8EC8-27EAE90EDC97}"/>
              </a:ext>
            </a:extLst>
          </p:cNvPr>
          <p:cNvSpPr>
            <a:spLocks noGrp="1"/>
          </p:cNvSpPr>
          <p:nvPr>
            <p:ph sz="half" idx="2"/>
          </p:nvPr>
        </p:nvSpPr>
        <p:spPr>
          <a:xfrm>
            <a:off x="581194" y="3664284"/>
            <a:ext cx="5393100" cy="2934999"/>
          </a:xfrm>
        </p:spPr>
        <p:txBody>
          <a:bodyPr/>
          <a:lstStyle/>
          <a:p>
            <a:r>
              <a:rPr lang="en-US" dirty="0"/>
              <a:t>Total non-CCBHC visits	 		6,031,270 </a:t>
            </a:r>
          </a:p>
          <a:p>
            <a:r>
              <a:rPr lang="en-US" dirty="0"/>
              <a:t>Total non-CCBHC spend	 		$772,993,741 </a:t>
            </a:r>
          </a:p>
          <a:p>
            <a:r>
              <a:rPr lang="en-US" dirty="0"/>
              <a:t>Avg. non-CCBHC visit cost		</a:t>
            </a:r>
            <a:r>
              <a:rPr lang="en-US" b="1" dirty="0"/>
              <a:t>$128.16 </a:t>
            </a:r>
          </a:p>
          <a:p>
            <a:endParaRPr lang="en-US" dirty="0"/>
          </a:p>
        </p:txBody>
      </p:sp>
      <p:sp>
        <p:nvSpPr>
          <p:cNvPr id="6" name="Text Placeholder 5">
            <a:extLst>
              <a:ext uri="{FF2B5EF4-FFF2-40B4-BE49-F238E27FC236}">
                <a16:creationId xmlns:a16="http://schemas.microsoft.com/office/drawing/2014/main" id="{B401F901-D836-49B7-A438-1559B329171C}"/>
              </a:ext>
            </a:extLst>
          </p:cNvPr>
          <p:cNvSpPr>
            <a:spLocks noGrp="1"/>
          </p:cNvSpPr>
          <p:nvPr>
            <p:ph type="body" sz="quarter" idx="3"/>
          </p:nvPr>
        </p:nvSpPr>
        <p:spPr>
          <a:xfrm>
            <a:off x="6523735" y="2989124"/>
            <a:ext cx="5087073" cy="553373"/>
          </a:xfrm>
        </p:spPr>
        <p:txBody>
          <a:bodyPr/>
          <a:lstStyle/>
          <a:p>
            <a:r>
              <a:rPr lang="en-US" dirty="0"/>
              <a:t>CCBHC cost-based rate</a:t>
            </a:r>
          </a:p>
        </p:txBody>
      </p:sp>
      <p:sp>
        <p:nvSpPr>
          <p:cNvPr id="7" name="Content Placeholder 6">
            <a:extLst>
              <a:ext uri="{FF2B5EF4-FFF2-40B4-BE49-F238E27FC236}">
                <a16:creationId xmlns:a16="http://schemas.microsoft.com/office/drawing/2014/main" id="{57E2D514-AED8-41FA-82C4-B0E84793505C}"/>
              </a:ext>
            </a:extLst>
          </p:cNvPr>
          <p:cNvSpPr>
            <a:spLocks noGrp="1"/>
          </p:cNvSpPr>
          <p:nvPr>
            <p:ph sz="quarter" idx="4"/>
          </p:nvPr>
        </p:nvSpPr>
        <p:spPr>
          <a:xfrm>
            <a:off x="6217709" y="3664284"/>
            <a:ext cx="5393100" cy="2934999"/>
          </a:xfrm>
        </p:spPr>
        <p:txBody>
          <a:bodyPr/>
          <a:lstStyle/>
          <a:p>
            <a:r>
              <a:rPr lang="en-US" dirty="0"/>
              <a:t>Total CCBHC visits	 		538,628 </a:t>
            </a:r>
          </a:p>
          <a:p>
            <a:r>
              <a:rPr lang="en-US" dirty="0"/>
              <a:t>Total CCBHC spend	 		$120,246,715 </a:t>
            </a:r>
          </a:p>
          <a:p>
            <a:r>
              <a:rPr lang="en-US" dirty="0"/>
              <a:t>Avg. CCBHC visit cost	 	</a:t>
            </a:r>
            <a:r>
              <a:rPr lang="en-US" b="1" dirty="0"/>
              <a:t>$223.25 </a:t>
            </a:r>
          </a:p>
          <a:p>
            <a:endParaRPr lang="en-US" dirty="0"/>
          </a:p>
        </p:txBody>
      </p:sp>
      <p:sp>
        <p:nvSpPr>
          <p:cNvPr id="8" name="TextBox 7">
            <a:extLst>
              <a:ext uri="{FF2B5EF4-FFF2-40B4-BE49-F238E27FC236}">
                <a16:creationId xmlns:a16="http://schemas.microsoft.com/office/drawing/2014/main" id="{6276CA3E-7C3F-4E87-9574-6353339DB284}"/>
              </a:ext>
            </a:extLst>
          </p:cNvPr>
          <p:cNvSpPr txBox="1"/>
          <p:nvPr/>
        </p:nvSpPr>
        <p:spPr>
          <a:xfrm>
            <a:off x="581190" y="2260656"/>
            <a:ext cx="11029615" cy="646331"/>
          </a:xfrm>
          <a:prstGeom prst="rect">
            <a:avLst/>
          </a:prstGeom>
          <a:noFill/>
        </p:spPr>
        <p:txBody>
          <a:bodyPr wrap="square" rtlCol="0">
            <a:spAutoFit/>
          </a:bodyPr>
          <a:lstStyle/>
          <a:p>
            <a:r>
              <a:rPr lang="en-US" dirty="0"/>
              <a:t>Moving a portion of the BH provider community to a cost-based reimbursement methodology led to an increase in rate of over 74%, demonstrating conclusively that providers have been consistently reimbursed below cost.</a:t>
            </a:r>
          </a:p>
        </p:txBody>
      </p:sp>
      <p:sp>
        <p:nvSpPr>
          <p:cNvPr id="10" name="TextBox 9">
            <a:extLst>
              <a:ext uri="{FF2B5EF4-FFF2-40B4-BE49-F238E27FC236}">
                <a16:creationId xmlns:a16="http://schemas.microsoft.com/office/drawing/2014/main" id="{20647E1A-7E11-4E45-84B3-DAF9B2F62C02}"/>
              </a:ext>
            </a:extLst>
          </p:cNvPr>
          <p:cNvSpPr txBox="1"/>
          <p:nvPr/>
        </p:nvSpPr>
        <p:spPr>
          <a:xfrm>
            <a:off x="581190" y="6128342"/>
            <a:ext cx="6097554" cy="276999"/>
          </a:xfrm>
          <a:prstGeom prst="rect">
            <a:avLst/>
          </a:prstGeom>
          <a:noFill/>
        </p:spPr>
        <p:txBody>
          <a:bodyPr wrap="square">
            <a:spAutoFit/>
          </a:bodyPr>
          <a:lstStyle/>
          <a:p>
            <a:r>
              <a:rPr lang="en-US" sz="1200" dirty="0"/>
              <a:t>https://omh.ny.gov/omhweb/tableau/county-profiles.html</a:t>
            </a:r>
          </a:p>
        </p:txBody>
      </p:sp>
    </p:spTree>
    <p:extLst>
      <p:ext uri="{BB962C8B-B14F-4D97-AF65-F5344CB8AC3E}">
        <p14:creationId xmlns:p14="http://schemas.microsoft.com/office/powerpoint/2010/main" val="330722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6455B-E730-41C5-8636-854A85C00477}"/>
              </a:ext>
            </a:extLst>
          </p:cNvPr>
          <p:cNvSpPr>
            <a:spLocks noGrp="1"/>
          </p:cNvSpPr>
          <p:nvPr>
            <p:ph type="title"/>
          </p:nvPr>
        </p:nvSpPr>
        <p:spPr/>
        <p:txBody>
          <a:bodyPr/>
          <a:lstStyle/>
          <a:p>
            <a:r>
              <a:rPr lang="en-US" dirty="0"/>
              <a:t>Community behavioral health providers are financially distressed</a:t>
            </a:r>
          </a:p>
        </p:txBody>
      </p:sp>
      <p:sp>
        <p:nvSpPr>
          <p:cNvPr id="3" name="Content Placeholder 2">
            <a:extLst>
              <a:ext uri="{FF2B5EF4-FFF2-40B4-BE49-F238E27FC236}">
                <a16:creationId xmlns:a16="http://schemas.microsoft.com/office/drawing/2014/main" id="{07997926-D340-47E6-8087-10C073F52966}"/>
              </a:ext>
            </a:extLst>
          </p:cNvPr>
          <p:cNvSpPr>
            <a:spLocks noGrp="1"/>
          </p:cNvSpPr>
          <p:nvPr>
            <p:ph sz="half"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The average provider had less than three weeks of cash on hand (18.4 days)</a:t>
            </a:r>
          </a:p>
          <a:p>
            <a:pPr marL="742950" marR="0" lvl="1" indent="-285750">
              <a:lnSpc>
                <a:spcPct val="107000"/>
              </a:lnSpc>
              <a:spcBef>
                <a:spcPts val="0"/>
              </a:spcBef>
              <a:spcAft>
                <a:spcPts val="0"/>
              </a:spcAft>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A quarter of providers had less than one week of cash on hand (5.8 days)</a:t>
            </a:r>
          </a:p>
          <a:p>
            <a:pPr marL="742950" marR="0" lvl="1" indent="-285750">
              <a:lnSpc>
                <a:spcPct val="107000"/>
              </a:lnSpc>
              <a:spcBef>
                <a:spcPts val="0"/>
              </a:spcBef>
              <a:spcAft>
                <a:spcPts val="0"/>
              </a:spcAft>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Only 20% had over two months of cash on hand</a:t>
            </a:r>
          </a:p>
          <a:p>
            <a:pPr marL="742950" marR="0" lvl="1" indent="-285750">
              <a:lnSpc>
                <a:spcPct val="107000"/>
              </a:lnSpc>
              <a:spcBef>
                <a:spcPts val="0"/>
              </a:spcBef>
              <a:spcAft>
                <a:spcPts val="0"/>
              </a:spcAft>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Including non-liquid investments only brought the average cash on hand to 40 days.</a:t>
            </a: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30% of providers had a quick ratio of less than one, indicating that they are likely to have difficulty paying their current obligations for the coming year</a:t>
            </a:r>
          </a:p>
          <a:p>
            <a:endParaRPr lang="en-US" sz="2800" dirty="0"/>
          </a:p>
        </p:txBody>
      </p:sp>
      <p:sp>
        <p:nvSpPr>
          <p:cNvPr id="4" name="Content Placeholder 3">
            <a:extLst>
              <a:ext uri="{FF2B5EF4-FFF2-40B4-BE49-F238E27FC236}">
                <a16:creationId xmlns:a16="http://schemas.microsoft.com/office/drawing/2014/main" id="{F3C4BE9E-CE80-4D6F-BDCB-5DEE83F2A6B7}"/>
              </a:ext>
            </a:extLst>
          </p:cNvPr>
          <p:cNvSpPr>
            <a:spLocks noGrp="1"/>
          </p:cNvSpPr>
          <p:nvPr>
            <p:ph sz="half" idx="2"/>
          </p:nvPr>
        </p:nvSpPr>
        <p:spPr/>
        <p:txBody>
          <a:bodyPr>
            <a:normAutofit/>
          </a:bodyPr>
          <a:lstStyle/>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The median provider had earnings before interest, depreciation and amortization (EBIDA) of less than 4%</a:t>
            </a:r>
          </a:p>
          <a:p>
            <a:pPr marL="742950" marR="0" lvl="1" indent="-285750">
              <a:lnSpc>
                <a:spcPct val="107000"/>
              </a:lnSpc>
              <a:spcBef>
                <a:spcPts val="0"/>
              </a:spcBef>
              <a:spcAft>
                <a:spcPts val="0"/>
              </a:spcAft>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Nearly a quarter of providers had EBIDA of less than 1%</a:t>
            </a:r>
          </a:p>
          <a:p>
            <a:pPr marL="742950" marR="0" lvl="1" indent="-285750">
              <a:lnSpc>
                <a:spcPct val="107000"/>
              </a:lnSpc>
              <a:spcBef>
                <a:spcPts val="0"/>
              </a:spcBef>
              <a:spcAft>
                <a:spcPts val="0"/>
              </a:spcAft>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10% of providers had negative EBIDA</a:t>
            </a: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40% of providers had a total margin of zero or less</a:t>
            </a:r>
          </a:p>
          <a:p>
            <a:pPr marL="742950" marR="0" lvl="1" indent="-285750">
              <a:lnSpc>
                <a:spcPct val="107000"/>
              </a:lnSpc>
              <a:spcBef>
                <a:spcPts val="0"/>
              </a:spcBef>
              <a:spcAft>
                <a:spcPts val="0"/>
              </a:spcAft>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More than a quarter of providers had a negative margin in 2019</a:t>
            </a:r>
          </a:p>
          <a:p>
            <a:pPr marL="742950" marR="0" lvl="1" indent="-285750">
              <a:lnSpc>
                <a:spcPct val="107000"/>
              </a:lnSpc>
              <a:spcBef>
                <a:spcPts val="0"/>
              </a:spcBef>
              <a:spcAft>
                <a:spcPts val="800"/>
              </a:spcAft>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The average provider had a total margin of only 1.2%</a:t>
            </a:r>
          </a:p>
          <a:p>
            <a:endParaRPr lang="en-US" sz="2800" dirty="0"/>
          </a:p>
        </p:txBody>
      </p:sp>
      <p:sp>
        <p:nvSpPr>
          <p:cNvPr id="6" name="TextBox 5">
            <a:extLst>
              <a:ext uri="{FF2B5EF4-FFF2-40B4-BE49-F238E27FC236}">
                <a16:creationId xmlns:a16="http://schemas.microsoft.com/office/drawing/2014/main" id="{307CBA21-6B13-4E75-8C66-EB9872BE8DFE}"/>
              </a:ext>
            </a:extLst>
          </p:cNvPr>
          <p:cNvSpPr txBox="1"/>
          <p:nvPr/>
        </p:nvSpPr>
        <p:spPr>
          <a:xfrm>
            <a:off x="581191" y="5861050"/>
            <a:ext cx="6097554" cy="276999"/>
          </a:xfrm>
          <a:prstGeom prst="rect">
            <a:avLst/>
          </a:prstGeom>
          <a:noFill/>
        </p:spPr>
        <p:txBody>
          <a:bodyPr wrap="square">
            <a:spAutoFit/>
          </a:bodyPr>
          <a:lstStyle/>
          <a:p>
            <a:r>
              <a:rPr lang="en-US" sz="1200" dirty="0"/>
              <a:t>Based on an analysis of 143 NY Non-Profit BH providers’ 2019 forms 990</a:t>
            </a:r>
          </a:p>
        </p:txBody>
      </p:sp>
    </p:spTree>
    <p:extLst>
      <p:ext uri="{BB962C8B-B14F-4D97-AF65-F5344CB8AC3E}">
        <p14:creationId xmlns:p14="http://schemas.microsoft.com/office/powerpoint/2010/main" val="536472399"/>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735</TotalTime>
  <Words>1620</Words>
  <Application>Microsoft Office PowerPoint</Application>
  <PresentationFormat>Widescreen</PresentationFormat>
  <Paragraphs>164</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Calibri</vt:lpstr>
      <vt:lpstr>Courier New</vt:lpstr>
      <vt:lpstr>Gill Sans MT</vt:lpstr>
      <vt:lpstr>Symbol</vt:lpstr>
      <vt:lpstr>Wingdings 2</vt:lpstr>
      <vt:lpstr>Dividend</vt:lpstr>
      <vt:lpstr>Rate reform proposal FOR OMH ARTICLE 31 and OASAS Article 32-822 CLINICS</vt:lpstr>
      <vt:lpstr>The problem</vt:lpstr>
      <vt:lpstr>The problem</vt:lpstr>
      <vt:lpstr>Suicide rate is increasing</vt:lpstr>
      <vt:lpstr>overdose rate is increasing</vt:lpstr>
      <vt:lpstr>The behavioral health share of the nys healthcare budget is shrinking</vt:lpstr>
      <vt:lpstr>Capacity is not keeping pace with increased demand</vt:lpstr>
      <vt:lpstr>BH provider reimbursements do not cover their costs</vt:lpstr>
      <vt:lpstr>Community behavioral health providers are financially distressed</vt:lpstr>
      <vt:lpstr>our process</vt:lpstr>
      <vt:lpstr>MEMBERSHIP association collaboration</vt:lpstr>
      <vt:lpstr>Workgroup members</vt:lpstr>
      <vt:lpstr>Workgroup principles</vt:lpstr>
      <vt:lpstr>The challenge</vt:lpstr>
      <vt:lpstr>Our proposal</vt:lpstr>
      <vt:lpstr>The proposal</vt:lpstr>
      <vt:lpstr>TRENDED APG</vt:lpstr>
      <vt:lpstr>If formulated correctly, MCO directed payments do not count against the Upper Payment Limit</vt:lpstr>
      <vt:lpstr>Social drivers of health coordination and integration fee</vt:lpstr>
      <vt:lpstr>Calculating the SDH coordination and integration fee </vt:lpstr>
      <vt:lpstr>Quality add-on</vt:lpstr>
      <vt:lpstr>BH quality improvement program</vt:lpstr>
      <vt:lpstr>Total ask for 2022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Rate reform proposal</dc:title>
  <dc:creator>Joshua Rubin</dc:creator>
  <cp:lastModifiedBy>Joshua Rubin</cp:lastModifiedBy>
  <cp:revision>30</cp:revision>
  <dcterms:created xsi:type="dcterms:W3CDTF">2021-10-28T16:58:40Z</dcterms:created>
  <dcterms:modified xsi:type="dcterms:W3CDTF">2021-11-17T22:09:29Z</dcterms:modified>
</cp:coreProperties>
</file>