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60" r:id="rId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7B139-9E49-4654-8BC9-AB84E7DEFB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109F5B-70D2-4214-80C5-245964357DC9}">
      <dgm:prSet phldrT="[Text]"/>
      <dgm:spPr/>
      <dgm:t>
        <a:bodyPr/>
        <a:lstStyle/>
        <a:p>
          <a:r>
            <a:rPr lang="en-US" dirty="0"/>
            <a:t>Improves Patient &amp; Provider Experience</a:t>
          </a:r>
        </a:p>
      </dgm:t>
    </dgm:pt>
    <dgm:pt modelId="{1CFE6A02-E9F4-4A4E-99F5-B3E2EF2784D9}" type="parTrans" cxnId="{A3B5DDF6-AC17-49F6-B922-72ACD64BEEE0}">
      <dgm:prSet/>
      <dgm:spPr/>
      <dgm:t>
        <a:bodyPr/>
        <a:lstStyle/>
        <a:p>
          <a:endParaRPr lang="en-US"/>
        </a:p>
      </dgm:t>
    </dgm:pt>
    <dgm:pt modelId="{B6602552-BA79-4180-B72E-1FF67430FA44}" type="sibTrans" cxnId="{A3B5DDF6-AC17-49F6-B922-72ACD64BEEE0}">
      <dgm:prSet/>
      <dgm:spPr/>
      <dgm:t>
        <a:bodyPr/>
        <a:lstStyle/>
        <a:p>
          <a:endParaRPr lang="en-US"/>
        </a:p>
      </dgm:t>
    </dgm:pt>
    <dgm:pt modelId="{869539BD-0FD6-458A-8C54-C338039CD5E9}">
      <dgm:prSet phldrT="[Text]"/>
      <dgm:spPr/>
      <dgm:t>
        <a:bodyPr/>
        <a:lstStyle/>
        <a:p>
          <a:r>
            <a:rPr lang="en-US" dirty="0"/>
            <a:t>Creates Drug Supply Chain Transparency</a:t>
          </a:r>
        </a:p>
      </dgm:t>
    </dgm:pt>
    <dgm:pt modelId="{4F17FB6C-A492-4307-8BBD-C3A60857517D}" type="parTrans" cxnId="{D712F6D3-EA59-467C-B419-B332BB12CC0D}">
      <dgm:prSet/>
      <dgm:spPr/>
      <dgm:t>
        <a:bodyPr/>
        <a:lstStyle/>
        <a:p>
          <a:endParaRPr lang="en-US"/>
        </a:p>
      </dgm:t>
    </dgm:pt>
    <dgm:pt modelId="{994867A0-A247-4226-9635-95592125A62D}" type="sibTrans" cxnId="{D712F6D3-EA59-467C-B419-B332BB12CC0D}">
      <dgm:prSet/>
      <dgm:spPr/>
      <dgm:t>
        <a:bodyPr/>
        <a:lstStyle/>
        <a:p>
          <a:endParaRPr lang="en-US"/>
        </a:p>
      </dgm:t>
    </dgm:pt>
    <dgm:pt modelId="{C46AA1A2-ECE1-4486-8EC2-477F94DA79FD}">
      <dgm:prSet phldrT="[Text]" custT="1"/>
      <dgm:spPr/>
      <dgm:t>
        <a:bodyPr/>
        <a:lstStyle/>
        <a:p>
          <a:r>
            <a:rPr lang="en-US" sz="1600" dirty="0"/>
            <a:t>Drugs reimbursed at NADAC pricing = objective, transparent &amp; accessible</a:t>
          </a:r>
        </a:p>
      </dgm:t>
    </dgm:pt>
    <dgm:pt modelId="{35D9EB28-0C6E-4E55-9F4D-CFA65BFAD407}" type="parTrans" cxnId="{C0890FCF-1F05-4A3B-A342-464AC69E8F8D}">
      <dgm:prSet/>
      <dgm:spPr/>
      <dgm:t>
        <a:bodyPr/>
        <a:lstStyle/>
        <a:p>
          <a:endParaRPr lang="en-US"/>
        </a:p>
      </dgm:t>
    </dgm:pt>
    <dgm:pt modelId="{00695932-E581-4B37-89C7-A482B7ED8B21}" type="sibTrans" cxnId="{C0890FCF-1F05-4A3B-A342-464AC69E8F8D}">
      <dgm:prSet/>
      <dgm:spPr/>
      <dgm:t>
        <a:bodyPr/>
        <a:lstStyle/>
        <a:p>
          <a:endParaRPr lang="en-US"/>
        </a:p>
      </dgm:t>
    </dgm:pt>
    <dgm:pt modelId="{5D120286-926F-4430-A003-11D017A31779}">
      <dgm:prSet phldrT="[Text]"/>
      <dgm:spPr/>
      <dgm:t>
        <a:bodyPr/>
        <a:lstStyle/>
        <a:p>
          <a:r>
            <a:rPr lang="en-US" dirty="0"/>
            <a:t>Ends Restrictive &amp; Anti-Competitive PBM Business Practices</a:t>
          </a:r>
        </a:p>
      </dgm:t>
    </dgm:pt>
    <dgm:pt modelId="{17625990-2250-4A25-BEE8-80C69DDA3F5F}" type="parTrans" cxnId="{3D2AC0BF-F5C3-441D-BD1B-1A6491705BF8}">
      <dgm:prSet/>
      <dgm:spPr/>
      <dgm:t>
        <a:bodyPr/>
        <a:lstStyle/>
        <a:p>
          <a:endParaRPr lang="en-US"/>
        </a:p>
      </dgm:t>
    </dgm:pt>
    <dgm:pt modelId="{DB5A6008-368A-4D8E-A791-99A95ABC8659}" type="sibTrans" cxnId="{3D2AC0BF-F5C3-441D-BD1B-1A6491705BF8}">
      <dgm:prSet/>
      <dgm:spPr/>
      <dgm:t>
        <a:bodyPr/>
        <a:lstStyle/>
        <a:p>
          <a:endParaRPr lang="en-US"/>
        </a:p>
      </dgm:t>
    </dgm:pt>
    <dgm:pt modelId="{2489CD33-6AFD-4664-B07C-11593897C774}">
      <dgm:prSet phldrT="[Text]" custT="1"/>
      <dgm:spPr/>
      <dgm:t>
        <a:bodyPr/>
        <a:lstStyle/>
        <a:p>
          <a:r>
            <a:rPr lang="en-US" sz="1600" dirty="0"/>
            <a:t>PBMs cannot restrict pharmacies’ access to other pharmacy networks</a:t>
          </a:r>
        </a:p>
      </dgm:t>
    </dgm:pt>
    <dgm:pt modelId="{87157375-26F8-4DD7-8DBA-F933E9DC8C30}" type="parTrans" cxnId="{8589FA0B-EC8C-4AEC-AFF8-E10C8D1D569F}">
      <dgm:prSet/>
      <dgm:spPr/>
      <dgm:t>
        <a:bodyPr/>
        <a:lstStyle/>
        <a:p>
          <a:endParaRPr lang="en-US"/>
        </a:p>
      </dgm:t>
    </dgm:pt>
    <dgm:pt modelId="{EA15EE91-995D-413E-869D-E4FF04E4E2A8}" type="sibTrans" cxnId="{8589FA0B-EC8C-4AEC-AFF8-E10C8D1D569F}">
      <dgm:prSet/>
      <dgm:spPr/>
      <dgm:t>
        <a:bodyPr/>
        <a:lstStyle/>
        <a:p>
          <a:endParaRPr lang="en-US"/>
        </a:p>
      </dgm:t>
    </dgm:pt>
    <dgm:pt modelId="{6C3EA958-398E-493B-B73E-8E5837BC7436}">
      <dgm:prSet phldrT="[Text]"/>
      <dgm:spPr/>
      <dgm:t>
        <a:bodyPr/>
        <a:lstStyle/>
        <a:p>
          <a:r>
            <a:rPr lang="en-US" dirty="0"/>
            <a:t>Enhances State Bargaining Power</a:t>
          </a:r>
        </a:p>
      </dgm:t>
    </dgm:pt>
    <dgm:pt modelId="{C47F6F32-4F8C-44B6-9923-5436A4B3B811}" type="parTrans" cxnId="{0AACA5E7-E633-4767-A957-1B13296EB777}">
      <dgm:prSet/>
      <dgm:spPr/>
      <dgm:t>
        <a:bodyPr/>
        <a:lstStyle/>
        <a:p>
          <a:endParaRPr lang="en-US"/>
        </a:p>
      </dgm:t>
    </dgm:pt>
    <dgm:pt modelId="{F22988FF-EDB1-4021-A974-AA75D948FC5D}" type="sibTrans" cxnId="{0AACA5E7-E633-4767-A957-1B13296EB777}">
      <dgm:prSet/>
      <dgm:spPr/>
      <dgm:t>
        <a:bodyPr/>
        <a:lstStyle/>
        <a:p>
          <a:endParaRPr lang="en-US"/>
        </a:p>
      </dgm:t>
    </dgm:pt>
    <dgm:pt modelId="{8D82B7DD-B9E2-482B-8198-54A3DD6266C3}">
      <dgm:prSet phldrT="[Text]" custT="1"/>
      <dgm:spPr/>
      <dgm:t>
        <a:bodyPr/>
        <a:lstStyle/>
        <a:p>
          <a:r>
            <a:rPr lang="en-US" sz="1600" dirty="0"/>
            <a:t>Fair and transparent dispensing fees for pharmacies</a:t>
          </a:r>
        </a:p>
      </dgm:t>
    </dgm:pt>
    <dgm:pt modelId="{3600FD98-76D7-45C8-900D-05E2F60DE0B2}" type="parTrans" cxnId="{5B8D3C99-E123-4A58-AD4B-DB90E7003A44}">
      <dgm:prSet/>
      <dgm:spPr/>
      <dgm:t>
        <a:bodyPr/>
        <a:lstStyle/>
        <a:p>
          <a:endParaRPr lang="en-US"/>
        </a:p>
      </dgm:t>
    </dgm:pt>
    <dgm:pt modelId="{C96A03B5-0DA1-4417-8139-1E5AF1D6493E}" type="sibTrans" cxnId="{5B8D3C99-E123-4A58-AD4B-DB90E7003A44}">
      <dgm:prSet/>
      <dgm:spPr/>
      <dgm:t>
        <a:bodyPr/>
        <a:lstStyle/>
        <a:p>
          <a:endParaRPr lang="en-US"/>
        </a:p>
      </dgm:t>
    </dgm:pt>
    <dgm:pt modelId="{9AAB9784-F3EF-4C6F-9829-66B5A1A32C65}">
      <dgm:prSet/>
      <dgm:spPr/>
      <dgm:t>
        <a:bodyPr/>
        <a:lstStyle/>
        <a:p>
          <a:r>
            <a:rPr lang="en-US" dirty="0"/>
            <a:t>Reduces Fees to Third Party Middlemen</a:t>
          </a:r>
        </a:p>
      </dgm:t>
    </dgm:pt>
    <dgm:pt modelId="{1A4E4966-D4DE-4385-8313-39C19EAC3E17}" type="parTrans" cxnId="{51E94593-CB0A-428E-B156-15E054C92FAB}">
      <dgm:prSet/>
      <dgm:spPr/>
      <dgm:t>
        <a:bodyPr/>
        <a:lstStyle/>
        <a:p>
          <a:endParaRPr lang="en-US"/>
        </a:p>
      </dgm:t>
    </dgm:pt>
    <dgm:pt modelId="{A78BBE33-1A27-4C35-A8DC-786EC78812B8}" type="sibTrans" cxnId="{51E94593-CB0A-428E-B156-15E054C92FAB}">
      <dgm:prSet/>
      <dgm:spPr/>
      <dgm:t>
        <a:bodyPr/>
        <a:lstStyle/>
        <a:p>
          <a:endParaRPr lang="en-US"/>
        </a:p>
      </dgm:t>
    </dgm:pt>
    <dgm:pt modelId="{C5E841DF-4464-4BA6-BC50-552E16C55264}">
      <dgm:prSet phldrT="[Text]" custT="1"/>
      <dgm:spPr/>
      <dgm:t>
        <a:bodyPr/>
        <a:lstStyle/>
        <a:p>
          <a:r>
            <a:rPr lang="en-US" sz="1600" dirty="0"/>
            <a:t>PBMs cannot mandate use of mail order pharmacies</a:t>
          </a:r>
        </a:p>
      </dgm:t>
    </dgm:pt>
    <dgm:pt modelId="{C0F05449-6A67-49D5-96EB-10521989FA2E}" type="parTrans" cxnId="{5819AD28-63B6-4603-9063-C2EFDB322413}">
      <dgm:prSet/>
      <dgm:spPr/>
      <dgm:t>
        <a:bodyPr/>
        <a:lstStyle/>
        <a:p>
          <a:endParaRPr lang="en-US"/>
        </a:p>
      </dgm:t>
    </dgm:pt>
    <dgm:pt modelId="{D4CC4AAE-8F9D-488B-8C0C-DB0DE2F48212}" type="sibTrans" cxnId="{5819AD28-63B6-4603-9063-C2EFDB322413}">
      <dgm:prSet/>
      <dgm:spPr/>
      <dgm:t>
        <a:bodyPr/>
        <a:lstStyle/>
        <a:p>
          <a:endParaRPr lang="en-US"/>
        </a:p>
      </dgm:t>
    </dgm:pt>
    <dgm:pt modelId="{731CC5AE-9E04-426B-888D-6D9B1E147BF5}">
      <dgm:prSet custT="1"/>
      <dgm:spPr/>
      <dgm:t>
        <a:bodyPr/>
        <a:lstStyle/>
        <a:p>
          <a:r>
            <a:rPr lang="en-US" sz="1600" dirty="0"/>
            <a:t>DOH to set PBM fees to reflect reduced role of PBMs</a:t>
          </a:r>
        </a:p>
      </dgm:t>
    </dgm:pt>
    <dgm:pt modelId="{363F0B32-58F9-4C06-BFC5-DC736C3B2669}" type="parTrans" cxnId="{9B68B52B-36C6-4CB5-803C-D4153D248DBE}">
      <dgm:prSet/>
      <dgm:spPr/>
      <dgm:t>
        <a:bodyPr/>
        <a:lstStyle/>
        <a:p>
          <a:endParaRPr lang="en-US"/>
        </a:p>
      </dgm:t>
    </dgm:pt>
    <dgm:pt modelId="{84BA082C-30DB-4964-82F2-1AEE072E9D93}" type="sibTrans" cxnId="{9B68B52B-36C6-4CB5-803C-D4153D248DBE}">
      <dgm:prSet/>
      <dgm:spPr/>
      <dgm:t>
        <a:bodyPr/>
        <a:lstStyle/>
        <a:p>
          <a:endParaRPr lang="en-US"/>
        </a:p>
      </dgm:t>
    </dgm:pt>
    <dgm:pt modelId="{F49DD25E-235E-494D-B39B-C2619C44E40C}">
      <dgm:prSet custT="1"/>
      <dgm:spPr/>
      <dgm:t>
        <a:bodyPr/>
        <a:lstStyle/>
        <a:p>
          <a:r>
            <a:rPr lang="en-US" sz="1600" dirty="0"/>
            <a:t>Reimburse 340B contract pharmacies on a fee basis (vs. % of savings)</a:t>
          </a:r>
        </a:p>
      </dgm:t>
    </dgm:pt>
    <dgm:pt modelId="{B1E356AA-91CF-4307-87D0-A0F876B4B9AD}" type="parTrans" cxnId="{0ABF8DD8-BD89-41A0-BC11-4B47EECB98D1}">
      <dgm:prSet/>
      <dgm:spPr/>
      <dgm:t>
        <a:bodyPr/>
        <a:lstStyle/>
        <a:p>
          <a:endParaRPr lang="en-US"/>
        </a:p>
      </dgm:t>
    </dgm:pt>
    <dgm:pt modelId="{2904FBD0-AE35-415D-9684-663622633C90}" type="sibTrans" cxnId="{0ABF8DD8-BD89-41A0-BC11-4B47EECB98D1}">
      <dgm:prSet/>
      <dgm:spPr/>
      <dgm:t>
        <a:bodyPr/>
        <a:lstStyle/>
        <a:p>
          <a:endParaRPr lang="en-US"/>
        </a:p>
      </dgm:t>
    </dgm:pt>
    <dgm:pt modelId="{8886CA01-0064-4BC8-99C1-E6566337D06C}">
      <dgm:prSet phldrT="[Text]" custT="1"/>
      <dgm:spPr/>
      <dgm:t>
        <a:bodyPr/>
        <a:lstStyle/>
        <a:p>
          <a:r>
            <a:rPr lang="en-US" sz="1600" dirty="0"/>
            <a:t>Universal Utilization Management Protocols and just one PDL</a:t>
          </a:r>
        </a:p>
      </dgm:t>
    </dgm:pt>
    <dgm:pt modelId="{1F31524A-FD6B-471B-B9E5-A7C15C878A85}" type="parTrans" cxnId="{53C2A428-3B15-48E4-A1D9-933C19C88C8D}">
      <dgm:prSet/>
      <dgm:spPr/>
      <dgm:t>
        <a:bodyPr/>
        <a:lstStyle/>
        <a:p>
          <a:endParaRPr lang="en-US"/>
        </a:p>
      </dgm:t>
    </dgm:pt>
    <dgm:pt modelId="{F86157AB-C353-4490-9899-C429DEB2A859}" type="sibTrans" cxnId="{53C2A428-3B15-48E4-A1D9-933C19C88C8D}">
      <dgm:prSet/>
      <dgm:spPr/>
      <dgm:t>
        <a:bodyPr/>
        <a:lstStyle/>
        <a:p>
          <a:endParaRPr lang="en-US"/>
        </a:p>
      </dgm:t>
    </dgm:pt>
    <dgm:pt modelId="{1ECF1BF2-8CCE-48BA-8E07-9A3BF4F34A81}">
      <dgm:prSet phldrT="[Text]" custT="1"/>
      <dgm:spPr/>
      <dgm:t>
        <a:bodyPr/>
        <a:lstStyle/>
        <a:p>
          <a:r>
            <a:rPr lang="en-US" sz="1600" dirty="0"/>
            <a:t>Single PDL enhances State bargaining power</a:t>
          </a:r>
        </a:p>
      </dgm:t>
    </dgm:pt>
    <dgm:pt modelId="{E84926E1-C190-42DC-B261-9F4D1B767A23}" type="parTrans" cxnId="{D1717B30-28F8-44DD-B068-5D1212D4D9B6}">
      <dgm:prSet/>
      <dgm:spPr/>
      <dgm:t>
        <a:bodyPr/>
        <a:lstStyle/>
        <a:p>
          <a:endParaRPr lang="en-US"/>
        </a:p>
      </dgm:t>
    </dgm:pt>
    <dgm:pt modelId="{B5108A5B-C3A3-4F2A-AA6D-15E12E8663EA}" type="sibTrans" cxnId="{D1717B30-28F8-44DD-B068-5D1212D4D9B6}">
      <dgm:prSet/>
      <dgm:spPr/>
      <dgm:t>
        <a:bodyPr/>
        <a:lstStyle/>
        <a:p>
          <a:endParaRPr lang="en-US"/>
        </a:p>
      </dgm:t>
    </dgm:pt>
    <dgm:pt modelId="{28ABCDCF-DD10-4B41-B6AA-E99A59414DD3}">
      <dgm:prSet phldrT="[Text]" custT="1"/>
      <dgm:spPr/>
      <dgm:t>
        <a:bodyPr/>
        <a:lstStyle/>
        <a:p>
          <a:r>
            <a:rPr lang="en-US" sz="1600" dirty="0"/>
            <a:t>Increased supplemental rebates</a:t>
          </a:r>
        </a:p>
      </dgm:t>
    </dgm:pt>
    <dgm:pt modelId="{51CFC070-E0C9-4DC2-8275-060E15481793}" type="parTrans" cxnId="{EE255B6C-2D0D-4D7B-BC81-5449B2207E59}">
      <dgm:prSet/>
      <dgm:spPr/>
      <dgm:t>
        <a:bodyPr/>
        <a:lstStyle/>
        <a:p>
          <a:endParaRPr lang="en-US"/>
        </a:p>
      </dgm:t>
    </dgm:pt>
    <dgm:pt modelId="{CD7B061A-145D-4576-B812-BE3EFAF05E43}" type="sibTrans" cxnId="{EE255B6C-2D0D-4D7B-BC81-5449B2207E59}">
      <dgm:prSet/>
      <dgm:spPr/>
      <dgm:t>
        <a:bodyPr/>
        <a:lstStyle/>
        <a:p>
          <a:endParaRPr lang="en-US"/>
        </a:p>
      </dgm:t>
    </dgm:pt>
    <dgm:pt modelId="{76635C53-7AF6-4DDB-9C2C-3E1D8FF23830}">
      <dgm:prSet phldrT="[Text]" custT="1"/>
      <dgm:spPr/>
      <dgm:t>
        <a:bodyPr/>
        <a:lstStyle/>
        <a:p>
          <a:r>
            <a:rPr lang="en-US" sz="1600" dirty="0"/>
            <a:t>Protects pharmacy choice by ending mail order mandates</a:t>
          </a:r>
        </a:p>
      </dgm:t>
    </dgm:pt>
    <dgm:pt modelId="{81DA8C20-CE12-4603-9768-AC5C500D4561}" type="parTrans" cxnId="{44F477A5-8655-4964-949D-A11C1F67EBBC}">
      <dgm:prSet/>
      <dgm:spPr/>
      <dgm:t>
        <a:bodyPr/>
        <a:lstStyle/>
        <a:p>
          <a:endParaRPr lang="en-US"/>
        </a:p>
      </dgm:t>
    </dgm:pt>
    <dgm:pt modelId="{E09DFDBB-7243-4369-8817-5409DFD59723}" type="sibTrans" cxnId="{44F477A5-8655-4964-949D-A11C1F67EBBC}">
      <dgm:prSet/>
      <dgm:spPr/>
      <dgm:t>
        <a:bodyPr/>
        <a:lstStyle/>
        <a:p>
          <a:endParaRPr lang="en-US"/>
        </a:p>
      </dgm:t>
    </dgm:pt>
    <dgm:pt modelId="{10112DCB-ABC0-4A6E-83B6-21185178A386}">
      <dgm:prSet phldrT="[Text]" custT="1"/>
      <dgm:spPr/>
      <dgm:t>
        <a:bodyPr/>
        <a:lstStyle/>
        <a:p>
          <a:r>
            <a:rPr lang="en-US" sz="1600" dirty="0"/>
            <a:t>Retains  managed care plans’ access to real time pharmacy data to resolve access issues at the pharmacy counter</a:t>
          </a:r>
        </a:p>
      </dgm:t>
    </dgm:pt>
    <dgm:pt modelId="{51F6936B-0C17-4779-88A9-2C2E3F23DF7B}" type="parTrans" cxnId="{5E1836D3-1259-46E0-A40B-A9274D384584}">
      <dgm:prSet/>
      <dgm:spPr/>
      <dgm:t>
        <a:bodyPr/>
        <a:lstStyle/>
        <a:p>
          <a:endParaRPr lang="en-US"/>
        </a:p>
      </dgm:t>
    </dgm:pt>
    <dgm:pt modelId="{92A3DE5E-C56F-45F8-9214-D85AC36823A8}" type="sibTrans" cxnId="{5E1836D3-1259-46E0-A40B-A9274D384584}">
      <dgm:prSet/>
      <dgm:spPr/>
      <dgm:t>
        <a:bodyPr/>
        <a:lstStyle/>
        <a:p>
          <a:endParaRPr lang="en-US"/>
        </a:p>
      </dgm:t>
    </dgm:pt>
    <dgm:pt modelId="{533FCBBD-B95E-4D25-95D7-48822020EFC9}" type="pres">
      <dgm:prSet presAssocID="{3E07B139-9E49-4654-8BC9-AB84E7DEFB46}" presName="Name0" presStyleCnt="0">
        <dgm:presLayoutVars>
          <dgm:dir/>
          <dgm:animLvl val="lvl"/>
          <dgm:resizeHandles val="exact"/>
        </dgm:presLayoutVars>
      </dgm:prSet>
      <dgm:spPr/>
    </dgm:pt>
    <dgm:pt modelId="{6EAA7622-7747-4A87-B57E-865FBCB6A569}" type="pres">
      <dgm:prSet presAssocID="{A0109F5B-70D2-4214-80C5-245964357DC9}" presName="linNode" presStyleCnt="0"/>
      <dgm:spPr/>
    </dgm:pt>
    <dgm:pt modelId="{C92B5000-27D2-4E2D-8F21-157523AB2FD3}" type="pres">
      <dgm:prSet presAssocID="{A0109F5B-70D2-4214-80C5-245964357DC9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22A9FDD6-5BD8-4254-A6C6-67E02AA46C49}" type="pres">
      <dgm:prSet presAssocID="{A0109F5B-70D2-4214-80C5-245964357DC9}" presName="descendantText" presStyleLbl="alignAccFollowNode1" presStyleIdx="0" presStyleCnt="5" custScaleY="132679">
        <dgm:presLayoutVars>
          <dgm:bulletEnabled val="1"/>
        </dgm:presLayoutVars>
      </dgm:prSet>
      <dgm:spPr/>
    </dgm:pt>
    <dgm:pt modelId="{F0294155-2043-4D8B-BB17-2FC354A788DE}" type="pres">
      <dgm:prSet presAssocID="{B6602552-BA79-4180-B72E-1FF67430FA44}" presName="sp" presStyleCnt="0"/>
      <dgm:spPr/>
    </dgm:pt>
    <dgm:pt modelId="{8156A46C-980B-43A1-AAEB-592AC13FED3E}" type="pres">
      <dgm:prSet presAssocID="{6C3EA958-398E-493B-B73E-8E5837BC7436}" presName="linNode" presStyleCnt="0"/>
      <dgm:spPr/>
    </dgm:pt>
    <dgm:pt modelId="{09D43D39-AEF1-4244-8114-8C714F7BCFD9}" type="pres">
      <dgm:prSet presAssocID="{6C3EA958-398E-493B-B73E-8E5837BC7436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1A6C30E-5784-440F-9703-41AECFAF409C}" type="pres">
      <dgm:prSet presAssocID="{6C3EA958-398E-493B-B73E-8E5837BC7436}" presName="descendantText" presStyleLbl="alignAccFollowNode1" presStyleIdx="1" presStyleCnt="5">
        <dgm:presLayoutVars>
          <dgm:bulletEnabled val="1"/>
        </dgm:presLayoutVars>
      </dgm:prSet>
      <dgm:spPr/>
    </dgm:pt>
    <dgm:pt modelId="{94A48919-6977-4813-96C5-F5D7D0191782}" type="pres">
      <dgm:prSet presAssocID="{F22988FF-EDB1-4021-A974-AA75D948FC5D}" presName="sp" presStyleCnt="0"/>
      <dgm:spPr/>
    </dgm:pt>
    <dgm:pt modelId="{56A38AF5-46C1-46A3-BFDC-39D27C1D581D}" type="pres">
      <dgm:prSet presAssocID="{869539BD-0FD6-458A-8C54-C338039CD5E9}" presName="linNode" presStyleCnt="0"/>
      <dgm:spPr/>
    </dgm:pt>
    <dgm:pt modelId="{0B107F97-8646-4F05-8ECF-5A02343A0326}" type="pres">
      <dgm:prSet presAssocID="{869539BD-0FD6-458A-8C54-C338039CD5E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C69CFEEC-645D-428F-B93D-7929BCDC169E}" type="pres">
      <dgm:prSet presAssocID="{869539BD-0FD6-458A-8C54-C338039CD5E9}" presName="descendantText" presStyleLbl="alignAccFollowNode1" presStyleIdx="2" presStyleCnt="5">
        <dgm:presLayoutVars>
          <dgm:bulletEnabled val="1"/>
        </dgm:presLayoutVars>
      </dgm:prSet>
      <dgm:spPr/>
    </dgm:pt>
    <dgm:pt modelId="{6EF69B86-DDA3-4FF3-A6F3-40EE11132A8F}" type="pres">
      <dgm:prSet presAssocID="{994867A0-A247-4226-9635-95592125A62D}" presName="sp" presStyleCnt="0"/>
      <dgm:spPr/>
    </dgm:pt>
    <dgm:pt modelId="{AACDC4A4-5575-4518-9538-089371561463}" type="pres">
      <dgm:prSet presAssocID="{5D120286-926F-4430-A003-11D017A31779}" presName="linNode" presStyleCnt="0"/>
      <dgm:spPr/>
    </dgm:pt>
    <dgm:pt modelId="{22427514-08A8-41BC-A194-97974D627F14}" type="pres">
      <dgm:prSet presAssocID="{5D120286-926F-4430-A003-11D017A31779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253FBC57-3C47-4AAD-8BEE-6E568B3180EA}" type="pres">
      <dgm:prSet presAssocID="{5D120286-926F-4430-A003-11D017A31779}" presName="descendantText" presStyleLbl="alignAccFollowNode1" presStyleIdx="3" presStyleCnt="5" custLinFactNeighborX="0">
        <dgm:presLayoutVars>
          <dgm:bulletEnabled val="1"/>
        </dgm:presLayoutVars>
      </dgm:prSet>
      <dgm:spPr/>
    </dgm:pt>
    <dgm:pt modelId="{5D7C6D4B-900A-4D72-B2F8-A8008E83A036}" type="pres">
      <dgm:prSet presAssocID="{DB5A6008-368A-4D8E-A791-99A95ABC8659}" presName="sp" presStyleCnt="0"/>
      <dgm:spPr/>
    </dgm:pt>
    <dgm:pt modelId="{703E34ED-3D05-49A2-BE9C-B0EE73171DF9}" type="pres">
      <dgm:prSet presAssocID="{9AAB9784-F3EF-4C6F-9829-66B5A1A32C65}" presName="linNode" presStyleCnt="0"/>
      <dgm:spPr/>
    </dgm:pt>
    <dgm:pt modelId="{DF818BC2-31E1-4F0D-8561-4FB79C2DBCB1}" type="pres">
      <dgm:prSet presAssocID="{9AAB9784-F3EF-4C6F-9829-66B5A1A32C65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E2366A21-D698-4954-AFA5-462483B3DD6F}" type="pres">
      <dgm:prSet presAssocID="{9AAB9784-F3EF-4C6F-9829-66B5A1A32C65}" presName="descendantText" presStyleLbl="alignAccFollowNode1" presStyleIdx="4" presStyleCnt="5" custLinFactNeighborY="-2974">
        <dgm:presLayoutVars>
          <dgm:bulletEnabled val="1"/>
        </dgm:presLayoutVars>
      </dgm:prSet>
      <dgm:spPr/>
    </dgm:pt>
  </dgm:ptLst>
  <dgm:cxnLst>
    <dgm:cxn modelId="{A6A2DD00-1A80-4850-9B67-5023DECDC529}" type="presOf" srcId="{6C3EA958-398E-493B-B73E-8E5837BC7436}" destId="{09D43D39-AEF1-4244-8114-8C714F7BCFD9}" srcOrd="0" destOrd="0" presId="urn:microsoft.com/office/officeart/2005/8/layout/vList5"/>
    <dgm:cxn modelId="{8589FA0B-EC8C-4AEC-AFF8-E10C8D1D569F}" srcId="{5D120286-926F-4430-A003-11D017A31779}" destId="{2489CD33-6AFD-4664-B07C-11593897C774}" srcOrd="0" destOrd="0" parTransId="{87157375-26F8-4DD7-8DBA-F933E9DC8C30}" sibTransId="{EA15EE91-995D-413E-869D-E4FF04E4E2A8}"/>
    <dgm:cxn modelId="{6A189C14-E6A9-4E26-B199-0FE4F09F8E8D}" type="presOf" srcId="{A0109F5B-70D2-4214-80C5-245964357DC9}" destId="{C92B5000-27D2-4E2D-8F21-157523AB2FD3}" srcOrd="0" destOrd="0" presId="urn:microsoft.com/office/officeart/2005/8/layout/vList5"/>
    <dgm:cxn modelId="{84B59725-857C-400B-8AD2-358E837496D0}" type="presOf" srcId="{1ECF1BF2-8CCE-48BA-8E07-9A3BF4F34A81}" destId="{F1A6C30E-5784-440F-9703-41AECFAF409C}" srcOrd="0" destOrd="0" presId="urn:microsoft.com/office/officeart/2005/8/layout/vList5"/>
    <dgm:cxn modelId="{1F2D9628-004E-469F-BBF4-2BF3AA0FFAE5}" type="presOf" srcId="{C5E841DF-4464-4BA6-BC50-552E16C55264}" destId="{253FBC57-3C47-4AAD-8BEE-6E568B3180EA}" srcOrd="0" destOrd="1" presId="urn:microsoft.com/office/officeart/2005/8/layout/vList5"/>
    <dgm:cxn modelId="{53C2A428-3B15-48E4-A1D9-933C19C88C8D}" srcId="{A0109F5B-70D2-4214-80C5-245964357DC9}" destId="{8886CA01-0064-4BC8-99C1-E6566337D06C}" srcOrd="0" destOrd="0" parTransId="{1F31524A-FD6B-471B-B9E5-A7C15C878A85}" sibTransId="{F86157AB-C353-4490-9899-C429DEB2A859}"/>
    <dgm:cxn modelId="{5819AD28-63B6-4603-9063-C2EFDB322413}" srcId="{5D120286-926F-4430-A003-11D017A31779}" destId="{C5E841DF-4464-4BA6-BC50-552E16C55264}" srcOrd="1" destOrd="0" parTransId="{C0F05449-6A67-49D5-96EB-10521989FA2E}" sibTransId="{D4CC4AAE-8F9D-488B-8C0C-DB0DE2F48212}"/>
    <dgm:cxn modelId="{9B68B52B-36C6-4CB5-803C-D4153D248DBE}" srcId="{9AAB9784-F3EF-4C6F-9829-66B5A1A32C65}" destId="{731CC5AE-9E04-426B-888D-6D9B1E147BF5}" srcOrd="0" destOrd="0" parTransId="{363F0B32-58F9-4C06-BFC5-DC736C3B2669}" sibTransId="{84BA082C-30DB-4964-82F2-1AEE072E9D93}"/>
    <dgm:cxn modelId="{D1717B30-28F8-44DD-B068-5D1212D4D9B6}" srcId="{6C3EA958-398E-493B-B73E-8E5837BC7436}" destId="{1ECF1BF2-8CCE-48BA-8E07-9A3BF4F34A81}" srcOrd="0" destOrd="0" parTransId="{E84926E1-C190-42DC-B261-9F4D1B767A23}" sibTransId="{B5108A5B-C3A3-4F2A-AA6D-15E12E8663EA}"/>
    <dgm:cxn modelId="{03839749-3CE4-4C3F-BA8B-A6477A57A7A4}" type="presOf" srcId="{3E07B139-9E49-4654-8BC9-AB84E7DEFB46}" destId="{533FCBBD-B95E-4D25-95D7-48822020EFC9}" srcOrd="0" destOrd="0" presId="urn:microsoft.com/office/officeart/2005/8/layout/vList5"/>
    <dgm:cxn modelId="{7AB7A46B-7B23-4DAA-A4A8-B110C575A2EF}" type="presOf" srcId="{C46AA1A2-ECE1-4486-8EC2-477F94DA79FD}" destId="{C69CFEEC-645D-428F-B93D-7929BCDC169E}" srcOrd="0" destOrd="0" presId="urn:microsoft.com/office/officeart/2005/8/layout/vList5"/>
    <dgm:cxn modelId="{EE255B6C-2D0D-4D7B-BC81-5449B2207E59}" srcId="{6C3EA958-398E-493B-B73E-8E5837BC7436}" destId="{28ABCDCF-DD10-4B41-B6AA-E99A59414DD3}" srcOrd="1" destOrd="0" parTransId="{51CFC070-E0C9-4DC2-8275-060E15481793}" sibTransId="{CD7B061A-145D-4576-B812-BE3EFAF05E43}"/>
    <dgm:cxn modelId="{D5FC5F52-133C-4ACB-9D03-559D3C3348B0}" type="presOf" srcId="{869539BD-0FD6-458A-8C54-C338039CD5E9}" destId="{0B107F97-8646-4F05-8ECF-5A02343A0326}" srcOrd="0" destOrd="0" presId="urn:microsoft.com/office/officeart/2005/8/layout/vList5"/>
    <dgm:cxn modelId="{9DB88189-1C46-4A35-8204-A3BCD6C6DE60}" type="presOf" srcId="{8886CA01-0064-4BC8-99C1-E6566337D06C}" destId="{22A9FDD6-5BD8-4254-A6C6-67E02AA46C49}" srcOrd="0" destOrd="0" presId="urn:microsoft.com/office/officeart/2005/8/layout/vList5"/>
    <dgm:cxn modelId="{E44D108D-FE45-482B-8232-6CB1020E0FFB}" type="presOf" srcId="{2489CD33-6AFD-4664-B07C-11593897C774}" destId="{253FBC57-3C47-4AAD-8BEE-6E568B3180EA}" srcOrd="0" destOrd="0" presId="urn:microsoft.com/office/officeart/2005/8/layout/vList5"/>
    <dgm:cxn modelId="{8AF89F8F-EAF2-4D95-A853-6D200C03E1C4}" type="presOf" srcId="{28ABCDCF-DD10-4B41-B6AA-E99A59414DD3}" destId="{F1A6C30E-5784-440F-9703-41AECFAF409C}" srcOrd="0" destOrd="1" presId="urn:microsoft.com/office/officeart/2005/8/layout/vList5"/>
    <dgm:cxn modelId="{51E94593-CB0A-428E-B156-15E054C92FAB}" srcId="{3E07B139-9E49-4654-8BC9-AB84E7DEFB46}" destId="{9AAB9784-F3EF-4C6F-9829-66B5A1A32C65}" srcOrd="4" destOrd="0" parTransId="{1A4E4966-D4DE-4385-8313-39C19EAC3E17}" sibTransId="{A78BBE33-1A27-4C35-A8DC-786EC78812B8}"/>
    <dgm:cxn modelId="{11B3F595-473E-4D1D-8A76-B889CB9D463C}" type="presOf" srcId="{731CC5AE-9E04-426B-888D-6D9B1E147BF5}" destId="{E2366A21-D698-4954-AFA5-462483B3DD6F}" srcOrd="0" destOrd="0" presId="urn:microsoft.com/office/officeart/2005/8/layout/vList5"/>
    <dgm:cxn modelId="{5B8D3C99-E123-4A58-AD4B-DB90E7003A44}" srcId="{869539BD-0FD6-458A-8C54-C338039CD5E9}" destId="{8D82B7DD-B9E2-482B-8198-54A3DD6266C3}" srcOrd="1" destOrd="0" parTransId="{3600FD98-76D7-45C8-900D-05E2F60DE0B2}" sibTransId="{C96A03B5-0DA1-4417-8139-1E5AF1D6493E}"/>
    <dgm:cxn modelId="{44F477A5-8655-4964-949D-A11C1F67EBBC}" srcId="{A0109F5B-70D2-4214-80C5-245964357DC9}" destId="{76635C53-7AF6-4DDB-9C2C-3E1D8FF23830}" srcOrd="1" destOrd="0" parTransId="{81DA8C20-CE12-4603-9768-AC5C500D4561}" sibTransId="{E09DFDBB-7243-4369-8817-5409DFD59723}"/>
    <dgm:cxn modelId="{3967D2AA-FDDE-40F9-943C-767F8737C4F1}" type="presOf" srcId="{8D82B7DD-B9E2-482B-8198-54A3DD6266C3}" destId="{C69CFEEC-645D-428F-B93D-7929BCDC169E}" srcOrd="0" destOrd="1" presId="urn:microsoft.com/office/officeart/2005/8/layout/vList5"/>
    <dgm:cxn modelId="{1244F0BE-4EBE-4FE1-8383-C9B432AAB66F}" type="presOf" srcId="{10112DCB-ABC0-4A6E-83B6-21185178A386}" destId="{22A9FDD6-5BD8-4254-A6C6-67E02AA46C49}" srcOrd="0" destOrd="2" presId="urn:microsoft.com/office/officeart/2005/8/layout/vList5"/>
    <dgm:cxn modelId="{3D2AC0BF-F5C3-441D-BD1B-1A6491705BF8}" srcId="{3E07B139-9E49-4654-8BC9-AB84E7DEFB46}" destId="{5D120286-926F-4430-A003-11D017A31779}" srcOrd="3" destOrd="0" parTransId="{17625990-2250-4A25-BEE8-80C69DDA3F5F}" sibTransId="{DB5A6008-368A-4D8E-A791-99A95ABC8659}"/>
    <dgm:cxn modelId="{C0890FCF-1F05-4A3B-A342-464AC69E8F8D}" srcId="{869539BD-0FD6-458A-8C54-C338039CD5E9}" destId="{C46AA1A2-ECE1-4486-8EC2-477F94DA79FD}" srcOrd="0" destOrd="0" parTransId="{35D9EB28-0C6E-4E55-9F4D-CFA65BFAD407}" sibTransId="{00695932-E581-4B37-89C7-A482B7ED8B21}"/>
    <dgm:cxn modelId="{5E1836D3-1259-46E0-A40B-A9274D384584}" srcId="{A0109F5B-70D2-4214-80C5-245964357DC9}" destId="{10112DCB-ABC0-4A6E-83B6-21185178A386}" srcOrd="2" destOrd="0" parTransId="{51F6936B-0C17-4779-88A9-2C2E3F23DF7B}" sibTransId="{92A3DE5E-C56F-45F8-9214-D85AC36823A8}"/>
    <dgm:cxn modelId="{D712F6D3-EA59-467C-B419-B332BB12CC0D}" srcId="{3E07B139-9E49-4654-8BC9-AB84E7DEFB46}" destId="{869539BD-0FD6-458A-8C54-C338039CD5E9}" srcOrd="2" destOrd="0" parTransId="{4F17FB6C-A492-4307-8BBD-C3A60857517D}" sibTransId="{994867A0-A247-4226-9635-95592125A62D}"/>
    <dgm:cxn modelId="{0ABF8DD8-BD89-41A0-BC11-4B47EECB98D1}" srcId="{9AAB9784-F3EF-4C6F-9829-66B5A1A32C65}" destId="{F49DD25E-235E-494D-B39B-C2619C44E40C}" srcOrd="1" destOrd="0" parTransId="{B1E356AA-91CF-4307-87D0-A0F876B4B9AD}" sibTransId="{2904FBD0-AE35-415D-9684-663622633C90}"/>
    <dgm:cxn modelId="{A8CA65E1-4206-4468-8D9E-0EC22DF71BF4}" type="presOf" srcId="{9AAB9784-F3EF-4C6F-9829-66B5A1A32C65}" destId="{DF818BC2-31E1-4F0D-8561-4FB79C2DBCB1}" srcOrd="0" destOrd="0" presId="urn:microsoft.com/office/officeart/2005/8/layout/vList5"/>
    <dgm:cxn modelId="{0AACA5E7-E633-4767-A957-1B13296EB777}" srcId="{3E07B139-9E49-4654-8BC9-AB84E7DEFB46}" destId="{6C3EA958-398E-493B-B73E-8E5837BC7436}" srcOrd="1" destOrd="0" parTransId="{C47F6F32-4F8C-44B6-9923-5436A4B3B811}" sibTransId="{F22988FF-EDB1-4021-A974-AA75D948FC5D}"/>
    <dgm:cxn modelId="{D39D49EA-7C6D-4E5E-B951-244CD8129394}" type="presOf" srcId="{F49DD25E-235E-494D-B39B-C2619C44E40C}" destId="{E2366A21-D698-4954-AFA5-462483B3DD6F}" srcOrd="0" destOrd="1" presId="urn:microsoft.com/office/officeart/2005/8/layout/vList5"/>
    <dgm:cxn modelId="{15C41EF5-11E9-414B-B8C2-BA9A0B595195}" type="presOf" srcId="{5D120286-926F-4430-A003-11D017A31779}" destId="{22427514-08A8-41BC-A194-97974D627F14}" srcOrd="0" destOrd="0" presId="urn:microsoft.com/office/officeart/2005/8/layout/vList5"/>
    <dgm:cxn modelId="{A3B5DDF6-AC17-49F6-B922-72ACD64BEEE0}" srcId="{3E07B139-9E49-4654-8BC9-AB84E7DEFB46}" destId="{A0109F5B-70D2-4214-80C5-245964357DC9}" srcOrd="0" destOrd="0" parTransId="{1CFE6A02-E9F4-4A4E-99F5-B3E2EF2784D9}" sibTransId="{B6602552-BA79-4180-B72E-1FF67430FA44}"/>
    <dgm:cxn modelId="{7D2FBFFB-5BC3-4F8B-9A92-3B004A2BB845}" type="presOf" srcId="{76635C53-7AF6-4DDB-9C2C-3E1D8FF23830}" destId="{22A9FDD6-5BD8-4254-A6C6-67E02AA46C49}" srcOrd="0" destOrd="1" presId="urn:microsoft.com/office/officeart/2005/8/layout/vList5"/>
    <dgm:cxn modelId="{C3C17AEC-9370-4732-B555-1FAC3747A26C}" type="presParOf" srcId="{533FCBBD-B95E-4D25-95D7-48822020EFC9}" destId="{6EAA7622-7747-4A87-B57E-865FBCB6A569}" srcOrd="0" destOrd="0" presId="urn:microsoft.com/office/officeart/2005/8/layout/vList5"/>
    <dgm:cxn modelId="{D34F14D4-2B89-4BD4-9989-798C004A2AFE}" type="presParOf" srcId="{6EAA7622-7747-4A87-B57E-865FBCB6A569}" destId="{C92B5000-27D2-4E2D-8F21-157523AB2FD3}" srcOrd="0" destOrd="0" presId="urn:microsoft.com/office/officeart/2005/8/layout/vList5"/>
    <dgm:cxn modelId="{9C1A68AC-8454-406B-90BB-3859A5284C8E}" type="presParOf" srcId="{6EAA7622-7747-4A87-B57E-865FBCB6A569}" destId="{22A9FDD6-5BD8-4254-A6C6-67E02AA46C49}" srcOrd="1" destOrd="0" presId="urn:microsoft.com/office/officeart/2005/8/layout/vList5"/>
    <dgm:cxn modelId="{C2691356-F21C-4ABB-BBFB-6341B7D3B2A5}" type="presParOf" srcId="{533FCBBD-B95E-4D25-95D7-48822020EFC9}" destId="{F0294155-2043-4D8B-BB17-2FC354A788DE}" srcOrd="1" destOrd="0" presId="urn:microsoft.com/office/officeart/2005/8/layout/vList5"/>
    <dgm:cxn modelId="{C0C5E273-04EB-4096-B218-E443B59BB504}" type="presParOf" srcId="{533FCBBD-B95E-4D25-95D7-48822020EFC9}" destId="{8156A46C-980B-43A1-AAEB-592AC13FED3E}" srcOrd="2" destOrd="0" presId="urn:microsoft.com/office/officeart/2005/8/layout/vList5"/>
    <dgm:cxn modelId="{9CF89311-325E-4709-80C0-9C78334D715E}" type="presParOf" srcId="{8156A46C-980B-43A1-AAEB-592AC13FED3E}" destId="{09D43D39-AEF1-4244-8114-8C714F7BCFD9}" srcOrd="0" destOrd="0" presId="urn:microsoft.com/office/officeart/2005/8/layout/vList5"/>
    <dgm:cxn modelId="{8267EE36-7587-4AD5-B42C-0F719C0CA8B2}" type="presParOf" srcId="{8156A46C-980B-43A1-AAEB-592AC13FED3E}" destId="{F1A6C30E-5784-440F-9703-41AECFAF409C}" srcOrd="1" destOrd="0" presId="urn:microsoft.com/office/officeart/2005/8/layout/vList5"/>
    <dgm:cxn modelId="{99848BA8-43FD-480F-8629-FDAC7147218D}" type="presParOf" srcId="{533FCBBD-B95E-4D25-95D7-48822020EFC9}" destId="{94A48919-6977-4813-96C5-F5D7D0191782}" srcOrd="3" destOrd="0" presId="urn:microsoft.com/office/officeart/2005/8/layout/vList5"/>
    <dgm:cxn modelId="{ACEA2787-B91E-4F32-AD21-85705C9BBF17}" type="presParOf" srcId="{533FCBBD-B95E-4D25-95D7-48822020EFC9}" destId="{56A38AF5-46C1-46A3-BFDC-39D27C1D581D}" srcOrd="4" destOrd="0" presId="urn:microsoft.com/office/officeart/2005/8/layout/vList5"/>
    <dgm:cxn modelId="{E4B3D58C-2706-478F-8DE5-845434097D29}" type="presParOf" srcId="{56A38AF5-46C1-46A3-BFDC-39D27C1D581D}" destId="{0B107F97-8646-4F05-8ECF-5A02343A0326}" srcOrd="0" destOrd="0" presId="urn:microsoft.com/office/officeart/2005/8/layout/vList5"/>
    <dgm:cxn modelId="{21FADAE4-93CE-4266-84A5-CEF1BAB2D898}" type="presParOf" srcId="{56A38AF5-46C1-46A3-BFDC-39D27C1D581D}" destId="{C69CFEEC-645D-428F-B93D-7929BCDC169E}" srcOrd="1" destOrd="0" presId="urn:microsoft.com/office/officeart/2005/8/layout/vList5"/>
    <dgm:cxn modelId="{A803DDA8-1630-4E0A-BD9E-624A249478BE}" type="presParOf" srcId="{533FCBBD-B95E-4D25-95D7-48822020EFC9}" destId="{6EF69B86-DDA3-4FF3-A6F3-40EE11132A8F}" srcOrd="5" destOrd="0" presId="urn:microsoft.com/office/officeart/2005/8/layout/vList5"/>
    <dgm:cxn modelId="{E49670D2-3076-44D8-8AE5-2EAFAC0AE822}" type="presParOf" srcId="{533FCBBD-B95E-4D25-95D7-48822020EFC9}" destId="{AACDC4A4-5575-4518-9538-089371561463}" srcOrd="6" destOrd="0" presId="urn:microsoft.com/office/officeart/2005/8/layout/vList5"/>
    <dgm:cxn modelId="{A68FCEBD-2036-45C6-8F86-74298F73E493}" type="presParOf" srcId="{AACDC4A4-5575-4518-9538-089371561463}" destId="{22427514-08A8-41BC-A194-97974D627F14}" srcOrd="0" destOrd="0" presId="urn:microsoft.com/office/officeart/2005/8/layout/vList5"/>
    <dgm:cxn modelId="{815B926D-D01E-481E-98A1-35CD555BEC6B}" type="presParOf" srcId="{AACDC4A4-5575-4518-9538-089371561463}" destId="{253FBC57-3C47-4AAD-8BEE-6E568B3180EA}" srcOrd="1" destOrd="0" presId="urn:microsoft.com/office/officeart/2005/8/layout/vList5"/>
    <dgm:cxn modelId="{D5348943-943C-4B8B-8BF1-5B5FDD374126}" type="presParOf" srcId="{533FCBBD-B95E-4D25-95D7-48822020EFC9}" destId="{5D7C6D4B-900A-4D72-B2F8-A8008E83A036}" srcOrd="7" destOrd="0" presId="urn:microsoft.com/office/officeart/2005/8/layout/vList5"/>
    <dgm:cxn modelId="{A8FDB1F2-DA16-4C9D-AE0D-BEA014D8EA9F}" type="presParOf" srcId="{533FCBBD-B95E-4D25-95D7-48822020EFC9}" destId="{703E34ED-3D05-49A2-BE9C-B0EE73171DF9}" srcOrd="8" destOrd="0" presId="urn:microsoft.com/office/officeart/2005/8/layout/vList5"/>
    <dgm:cxn modelId="{8BD09807-C032-406C-92EE-D564AF06C17C}" type="presParOf" srcId="{703E34ED-3D05-49A2-BE9C-B0EE73171DF9}" destId="{DF818BC2-31E1-4F0D-8561-4FB79C2DBCB1}" srcOrd="0" destOrd="0" presId="urn:microsoft.com/office/officeart/2005/8/layout/vList5"/>
    <dgm:cxn modelId="{B8418629-E645-4B65-8DF1-82E32D09450B}" type="presParOf" srcId="{703E34ED-3D05-49A2-BE9C-B0EE73171DF9}" destId="{E2366A21-D698-4954-AFA5-462483B3DD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9FDD6-5BD8-4254-A6C6-67E02AA46C49}">
      <dsp:nvSpPr>
        <dsp:cNvPr id="0" name=""/>
        <dsp:cNvSpPr/>
      </dsp:nvSpPr>
      <dsp:spPr>
        <a:xfrm rot="5400000">
          <a:off x="6684410" y="-2904757"/>
          <a:ext cx="904477" cy="6716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Universal Utilization Management Protocols and just one PDL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Protects pharmacy choice by ending mail order mandates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Retains  managed care plans’ access to real time pharmacy data to resolve access issues at the pharmacy counter</a:t>
          </a:r>
        </a:p>
      </dsp:txBody>
      <dsp:txXfrm rot="-5400000">
        <a:off x="3778227" y="45579"/>
        <a:ext cx="6672692" cy="816171"/>
      </dsp:txXfrm>
    </dsp:sp>
    <dsp:sp modelId="{C92B5000-27D2-4E2D-8F21-157523AB2FD3}">
      <dsp:nvSpPr>
        <dsp:cNvPr id="0" name=""/>
        <dsp:cNvSpPr/>
      </dsp:nvSpPr>
      <dsp:spPr>
        <a:xfrm>
          <a:off x="0" y="27601"/>
          <a:ext cx="3778225" cy="8521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Improves Patient &amp; Provider Experience</a:t>
          </a:r>
        </a:p>
      </dsp:txBody>
      <dsp:txXfrm>
        <a:off x="41598" y="69199"/>
        <a:ext cx="3695029" cy="768933"/>
      </dsp:txXfrm>
    </dsp:sp>
    <dsp:sp modelId="{F1A6C30E-5784-440F-9703-41AECFAF409C}">
      <dsp:nvSpPr>
        <dsp:cNvPr id="0" name=""/>
        <dsp:cNvSpPr/>
      </dsp:nvSpPr>
      <dsp:spPr>
        <a:xfrm rot="5400000">
          <a:off x="6809756" y="-1990416"/>
          <a:ext cx="681703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Single PDL enhances State bargaining power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Increased supplemental rebates</a:t>
          </a:r>
        </a:p>
      </dsp:txBody>
      <dsp:txXfrm rot="-5400000">
        <a:off x="3785616" y="1067002"/>
        <a:ext cx="6696706" cy="615147"/>
      </dsp:txXfrm>
    </dsp:sp>
    <dsp:sp modelId="{09D43D39-AEF1-4244-8114-8C714F7BCFD9}">
      <dsp:nvSpPr>
        <dsp:cNvPr id="0" name=""/>
        <dsp:cNvSpPr/>
      </dsp:nvSpPr>
      <dsp:spPr>
        <a:xfrm>
          <a:off x="0" y="948510"/>
          <a:ext cx="3785616" cy="8521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Enhances State Bargaining Power</a:t>
          </a:r>
        </a:p>
      </dsp:txBody>
      <dsp:txXfrm>
        <a:off x="41598" y="990108"/>
        <a:ext cx="3702420" cy="768933"/>
      </dsp:txXfrm>
    </dsp:sp>
    <dsp:sp modelId="{C69CFEEC-645D-428F-B93D-7929BCDC169E}">
      <dsp:nvSpPr>
        <dsp:cNvPr id="0" name=""/>
        <dsp:cNvSpPr/>
      </dsp:nvSpPr>
      <dsp:spPr>
        <a:xfrm rot="5400000">
          <a:off x="6809756" y="-1095680"/>
          <a:ext cx="681703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Drugs reimbursed at NADAC pricing = objective, transparent &amp; accessible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Fair and transparent dispensing fees for pharmacies</a:t>
          </a:r>
        </a:p>
      </dsp:txBody>
      <dsp:txXfrm rot="-5400000">
        <a:off x="3785616" y="1961738"/>
        <a:ext cx="6696706" cy="615147"/>
      </dsp:txXfrm>
    </dsp:sp>
    <dsp:sp modelId="{0B107F97-8646-4F05-8ECF-5A02343A0326}">
      <dsp:nvSpPr>
        <dsp:cNvPr id="0" name=""/>
        <dsp:cNvSpPr/>
      </dsp:nvSpPr>
      <dsp:spPr>
        <a:xfrm>
          <a:off x="0" y="1843246"/>
          <a:ext cx="3785616" cy="8521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Creates Drug Supply Chain Transparency</a:t>
          </a:r>
        </a:p>
      </dsp:txBody>
      <dsp:txXfrm>
        <a:off x="41598" y="1884844"/>
        <a:ext cx="3702420" cy="768933"/>
      </dsp:txXfrm>
    </dsp:sp>
    <dsp:sp modelId="{253FBC57-3C47-4AAD-8BEE-6E568B3180EA}">
      <dsp:nvSpPr>
        <dsp:cNvPr id="0" name=""/>
        <dsp:cNvSpPr/>
      </dsp:nvSpPr>
      <dsp:spPr>
        <a:xfrm rot="5400000">
          <a:off x="6809756" y="-200944"/>
          <a:ext cx="681703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PBMs cannot restrict pharmacies’ access to other pharmacy networks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PBMs cannot mandate use of mail order pharmacies</a:t>
          </a:r>
        </a:p>
      </dsp:txBody>
      <dsp:txXfrm rot="-5400000">
        <a:off x="3785616" y="2856474"/>
        <a:ext cx="6696706" cy="615147"/>
      </dsp:txXfrm>
    </dsp:sp>
    <dsp:sp modelId="{22427514-08A8-41BC-A194-97974D627F14}">
      <dsp:nvSpPr>
        <dsp:cNvPr id="0" name=""/>
        <dsp:cNvSpPr/>
      </dsp:nvSpPr>
      <dsp:spPr>
        <a:xfrm>
          <a:off x="0" y="2737982"/>
          <a:ext cx="3785616" cy="8521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Ends Restrictive &amp; Anti-Competitive PBM Business Practices</a:t>
          </a:r>
        </a:p>
      </dsp:txBody>
      <dsp:txXfrm>
        <a:off x="41598" y="2779580"/>
        <a:ext cx="3702420" cy="768933"/>
      </dsp:txXfrm>
    </dsp:sp>
    <dsp:sp modelId="{E2366A21-D698-4954-AFA5-462483B3DD6F}">
      <dsp:nvSpPr>
        <dsp:cNvPr id="0" name=""/>
        <dsp:cNvSpPr/>
      </dsp:nvSpPr>
      <dsp:spPr>
        <a:xfrm rot="5400000">
          <a:off x="6809756" y="673517"/>
          <a:ext cx="681703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DOH to set PBM fees to reflect reduced role of PBMs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Reimburse 340B contract pharmacies on a fee basis (vs. % of savings)</a:t>
          </a:r>
        </a:p>
      </dsp:txBody>
      <dsp:txXfrm rot="-5400000">
        <a:off x="3785616" y="3730935"/>
        <a:ext cx="6696706" cy="615147"/>
      </dsp:txXfrm>
    </dsp:sp>
    <dsp:sp modelId="{DF818BC2-31E1-4F0D-8561-4FB79C2DBCB1}">
      <dsp:nvSpPr>
        <dsp:cNvPr id="0" name=""/>
        <dsp:cNvSpPr/>
      </dsp:nvSpPr>
      <dsp:spPr>
        <a:xfrm>
          <a:off x="0" y="3632718"/>
          <a:ext cx="3785616" cy="8521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Reduces Fees to Third Party Middlemen</a:t>
          </a:r>
        </a:p>
      </dsp:txBody>
      <dsp:txXfrm>
        <a:off x="41598" y="3674316"/>
        <a:ext cx="3702420" cy="768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B4ECD1CD-EBF4-4275-970B-537DF1ADB2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4698538E-1B87-48F6-8D0C-D036E910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63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3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6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6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7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0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6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1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C7D5-B6C8-4099-AC03-4BE7D5F617D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A5DE-673E-4FE6-976C-E61A72ADB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0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984" y="4230093"/>
            <a:ext cx="4150581" cy="18001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Stakeholder Supported Alternative to the Carve Out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BE7DBFA0-0CB3-5827-C7E2-40C9B917A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312" y="457200"/>
            <a:ext cx="9802338" cy="34553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1958" y="4007457"/>
            <a:ext cx="6249725" cy="2022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sz="2000" dirty="0"/>
              <a:t> </a:t>
            </a:r>
            <a:r>
              <a:rPr lang="en-US" sz="2800" dirty="0"/>
              <a:t>Achieves the State’s Policy Objectives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sz="2800" dirty="0"/>
              <a:t> Averts Disruption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sz="2800" dirty="0"/>
              <a:t> Preserves the Safety Net</a:t>
            </a:r>
          </a:p>
          <a:p>
            <a:pPr marL="457200" indent="-342900" algn="l">
              <a:buFont typeface="Wingdings" panose="05000000000000000000" pitchFamily="2" charset="2"/>
              <a:buChar char="ü"/>
            </a:pPr>
            <a:r>
              <a:rPr lang="en-US" sz="2800" dirty="0"/>
              <a:t> Saves Money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9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708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S.5136 Achieves Reforms, Keeps the Benefit in Managed Care &amp; Maintains the 340B Mechanism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226871"/>
              </p:ext>
            </p:extLst>
          </p:nvPr>
        </p:nvGraphicFramePr>
        <p:xfrm>
          <a:off x="838200" y="1722493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00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D5A2141-097E-75E3-A1F0-30704B19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46" y="131429"/>
            <a:ext cx="10515600" cy="90708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S.5136 / CARVE OUT COMPARISON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FFC043F-28C1-9C1C-FF95-1BB0C9E38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691621"/>
              </p:ext>
            </p:extLst>
          </p:nvPr>
        </p:nvGraphicFramePr>
        <p:xfrm>
          <a:off x="408522" y="906961"/>
          <a:ext cx="9772708" cy="576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7371">
                  <a:extLst>
                    <a:ext uri="{9D8B030D-6E8A-4147-A177-3AD203B41FA5}">
                      <a16:colId xmlns:a16="http://schemas.microsoft.com/office/drawing/2014/main" val="2834486366"/>
                    </a:ext>
                  </a:extLst>
                </a:gridCol>
                <a:gridCol w="1610435">
                  <a:extLst>
                    <a:ext uri="{9D8B030D-6E8A-4147-A177-3AD203B41FA5}">
                      <a16:colId xmlns:a16="http://schemas.microsoft.com/office/drawing/2014/main" val="3038432926"/>
                    </a:ext>
                  </a:extLst>
                </a:gridCol>
                <a:gridCol w="1514902">
                  <a:extLst>
                    <a:ext uri="{9D8B030D-6E8A-4147-A177-3AD203B41FA5}">
                      <a16:colId xmlns:a16="http://schemas.microsoft.com/office/drawing/2014/main" val="1452011983"/>
                    </a:ext>
                  </a:extLst>
                </a:gridCol>
              </a:tblGrid>
              <a:tr h="4874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DELIVERABLE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S.5136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CARVE-OUT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8011251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Maintains pharmaceutical manufacturer funded 340B discount mechanism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378972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100% of pharmacy discount/rebate remains in NYS*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49346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Sufficient capacity to manage prescription benefit (no hiring additional staff)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225214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Eliminates need for state taxpayer-funded reinvestment pool to 340B 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811261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Real time access to pharmacy dispensing data for the managed care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617218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NADAC pricing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262480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Creates drug supply chain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896998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Transparent professional dispensing fee to community pharmacy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462329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Uniform formulary/preferred drug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301145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State able to leverage purchasing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05475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Use of PBM for claim data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966454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DOH to set PBM fees to reflect their reduced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376152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Ends discriminatory &amp; anti-competitive PBM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505987"/>
                  </a:ext>
                </a:extLst>
              </a:tr>
              <a:tr h="376824">
                <a:tc>
                  <a:txBody>
                    <a:bodyPr/>
                    <a:lstStyle/>
                    <a:p>
                      <a:r>
                        <a:rPr lang="en-US" sz="1600" dirty="0"/>
                        <a:t>Expanded pharmacy network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41452"/>
                  </a:ext>
                </a:extLst>
              </a:tr>
            </a:tbl>
          </a:graphicData>
        </a:graphic>
      </p:graphicFrame>
      <p:grpSp>
        <p:nvGrpSpPr>
          <p:cNvPr id="43" name="Group 42">
            <a:extLst>
              <a:ext uri="{FF2B5EF4-FFF2-40B4-BE49-F238E27FC236}">
                <a16:creationId xmlns:a16="http://schemas.microsoft.com/office/drawing/2014/main" id="{824265E0-B1BC-BCDB-B96B-436151E5E0D2}"/>
              </a:ext>
            </a:extLst>
          </p:cNvPr>
          <p:cNvGrpSpPr/>
          <p:nvPr/>
        </p:nvGrpSpPr>
        <p:grpSpPr>
          <a:xfrm>
            <a:off x="7701414" y="1385722"/>
            <a:ext cx="1953556" cy="5281462"/>
            <a:chOff x="7701414" y="1385722"/>
            <a:chExt cx="1953556" cy="5281462"/>
          </a:xfrm>
        </p:grpSpPr>
        <p:pic>
          <p:nvPicPr>
            <p:cNvPr id="10" name="Picture 9" descr="Icon&#10;&#10;Description automatically generated">
              <a:extLst>
                <a:ext uri="{FF2B5EF4-FFF2-40B4-BE49-F238E27FC236}">
                  <a16:creationId xmlns:a16="http://schemas.microsoft.com/office/drawing/2014/main" id="{239BAD1D-4574-2861-79D7-26EF9DBDE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5685" y="1393485"/>
              <a:ext cx="352395" cy="352395"/>
            </a:xfrm>
            <a:prstGeom prst="rect">
              <a:avLst/>
            </a:prstGeom>
          </p:spPr>
        </p:pic>
        <p:pic>
          <p:nvPicPr>
            <p:cNvPr id="11" name="Picture 10" descr="Icon&#10;&#10;Description automatically generated">
              <a:extLst>
                <a:ext uri="{FF2B5EF4-FFF2-40B4-BE49-F238E27FC236}">
                  <a16:creationId xmlns:a16="http://schemas.microsoft.com/office/drawing/2014/main" id="{A0865A0F-0656-4D61-0BD4-4CA09D19E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5684" y="1791052"/>
              <a:ext cx="352395" cy="352395"/>
            </a:xfrm>
            <a:prstGeom prst="rect">
              <a:avLst/>
            </a:prstGeom>
          </p:spPr>
        </p:pic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8A8164DF-16B0-50E6-20B6-377337EE0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3763" y="2542304"/>
              <a:ext cx="352395" cy="352395"/>
            </a:xfrm>
            <a:prstGeom prst="rect">
              <a:avLst/>
            </a:prstGeom>
          </p:spPr>
        </p:pic>
        <p:pic>
          <p:nvPicPr>
            <p:cNvPr id="13" name="Picture 12" descr="Icon&#10;&#10;Description automatically generated">
              <a:extLst>
                <a:ext uri="{FF2B5EF4-FFF2-40B4-BE49-F238E27FC236}">
                  <a16:creationId xmlns:a16="http://schemas.microsoft.com/office/drawing/2014/main" id="{824DCF65-C59C-BF0F-8351-BF3388E435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3764" y="2165747"/>
              <a:ext cx="352395" cy="352395"/>
            </a:xfrm>
            <a:prstGeom prst="rect">
              <a:avLst/>
            </a:prstGeom>
          </p:spPr>
        </p:pic>
        <p:pic>
          <p:nvPicPr>
            <p:cNvPr id="14" name="Picture 13" descr="Icon&#10;&#10;Description automatically generated">
              <a:extLst>
                <a:ext uri="{FF2B5EF4-FFF2-40B4-BE49-F238E27FC236}">
                  <a16:creationId xmlns:a16="http://schemas.microsoft.com/office/drawing/2014/main" id="{104C19AA-8587-D95A-0C17-3FBE67D86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3763" y="2913882"/>
              <a:ext cx="352395" cy="352395"/>
            </a:xfrm>
            <a:prstGeom prst="rect">
              <a:avLst/>
            </a:prstGeom>
          </p:spPr>
        </p:pic>
        <p:pic>
          <p:nvPicPr>
            <p:cNvPr id="15" name="Picture 14" descr="Icon&#10;&#10;Description automatically generated">
              <a:extLst>
                <a:ext uri="{FF2B5EF4-FFF2-40B4-BE49-F238E27FC236}">
                  <a16:creationId xmlns:a16="http://schemas.microsoft.com/office/drawing/2014/main" id="{B0F41F05-F246-E47C-D039-7B76CA178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1557" y="3296919"/>
              <a:ext cx="352395" cy="352395"/>
            </a:xfrm>
            <a:prstGeom prst="rect">
              <a:avLst/>
            </a:prstGeom>
          </p:spPr>
        </p:pic>
        <p:pic>
          <p:nvPicPr>
            <p:cNvPr id="16" name="Picture 15" descr="Icon&#10;&#10;Description automatically generated">
              <a:extLst>
                <a:ext uri="{FF2B5EF4-FFF2-40B4-BE49-F238E27FC236}">
                  <a16:creationId xmlns:a16="http://schemas.microsoft.com/office/drawing/2014/main" id="{A6D75965-3FFF-3AC1-59D3-6DAFCA97C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1415" y="4056383"/>
              <a:ext cx="352395" cy="352395"/>
            </a:xfrm>
            <a:prstGeom prst="rect">
              <a:avLst/>
            </a:prstGeom>
          </p:spPr>
        </p:pic>
        <p:pic>
          <p:nvPicPr>
            <p:cNvPr id="17" name="Picture 16" descr="Icon&#10;&#10;Description automatically generated">
              <a:extLst>
                <a:ext uri="{FF2B5EF4-FFF2-40B4-BE49-F238E27FC236}">
                  <a16:creationId xmlns:a16="http://schemas.microsoft.com/office/drawing/2014/main" id="{8CE9CCE8-E29F-EA9E-3186-1BA0A0780A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9595" y="3658816"/>
              <a:ext cx="352395" cy="352395"/>
            </a:xfrm>
            <a:prstGeom prst="rect">
              <a:avLst/>
            </a:prstGeom>
          </p:spPr>
        </p:pic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F95067AA-7BB7-156B-3EF9-60FF450D2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4415" y="4416101"/>
              <a:ext cx="352395" cy="352395"/>
            </a:xfrm>
            <a:prstGeom prst="rect">
              <a:avLst/>
            </a:prstGeom>
          </p:spPr>
        </p:pic>
        <p:pic>
          <p:nvPicPr>
            <p:cNvPr id="19" name="Picture 18" descr="Icon&#10;&#10;Description automatically generated">
              <a:extLst>
                <a:ext uri="{FF2B5EF4-FFF2-40B4-BE49-F238E27FC236}">
                  <a16:creationId xmlns:a16="http://schemas.microsoft.com/office/drawing/2014/main" id="{961FC333-5A2C-3353-709F-916C86EBD4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7864" y="4785413"/>
              <a:ext cx="352395" cy="352395"/>
            </a:xfrm>
            <a:prstGeom prst="rect">
              <a:avLst/>
            </a:prstGeom>
          </p:spPr>
        </p:pic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937D99A8-FCCC-C025-CEBC-B0F6F3263E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120" y="5182175"/>
              <a:ext cx="352395" cy="352395"/>
            </a:xfrm>
            <a:prstGeom prst="rect">
              <a:avLst/>
            </a:prstGeom>
          </p:spPr>
        </p:pic>
        <p:pic>
          <p:nvPicPr>
            <p:cNvPr id="21" name="Picture 20" descr="Icon&#10;&#10;Description automatically generated">
              <a:extLst>
                <a:ext uri="{FF2B5EF4-FFF2-40B4-BE49-F238E27FC236}">
                  <a16:creationId xmlns:a16="http://schemas.microsoft.com/office/drawing/2014/main" id="{2FF0C9D0-E47E-D670-A30A-282F786F30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9630" y="5553465"/>
              <a:ext cx="352395" cy="352395"/>
            </a:xfrm>
            <a:prstGeom prst="rect">
              <a:avLst/>
            </a:prstGeom>
          </p:spPr>
        </p:pic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141873A8-D513-AD03-6865-43AFEFEDA7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4414" y="5950899"/>
              <a:ext cx="352395" cy="352395"/>
            </a:xfrm>
            <a:prstGeom prst="rect">
              <a:avLst/>
            </a:prstGeom>
          </p:spPr>
        </p:pic>
        <p:pic>
          <p:nvPicPr>
            <p:cNvPr id="23" name="Picture 22" descr="Icon&#10;&#10;Description automatically generated">
              <a:extLst>
                <a:ext uri="{FF2B5EF4-FFF2-40B4-BE49-F238E27FC236}">
                  <a16:creationId xmlns:a16="http://schemas.microsoft.com/office/drawing/2014/main" id="{FD631516-CC73-D982-51FF-75B5DC71C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1414" y="6314789"/>
              <a:ext cx="352395" cy="352395"/>
            </a:xfrm>
            <a:prstGeom prst="rect">
              <a:avLst/>
            </a:prstGeom>
          </p:spPr>
        </p:pic>
        <p:pic>
          <p:nvPicPr>
            <p:cNvPr id="24" name="Picture 23" descr="Icon&#10;&#10;Description automatically generated">
              <a:extLst>
                <a:ext uri="{FF2B5EF4-FFF2-40B4-BE49-F238E27FC236}">
                  <a16:creationId xmlns:a16="http://schemas.microsoft.com/office/drawing/2014/main" id="{653F464C-6E84-803E-A0FD-DEB0F0BF4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4" y="3290715"/>
              <a:ext cx="352395" cy="352395"/>
            </a:xfrm>
            <a:prstGeom prst="rect">
              <a:avLst/>
            </a:prstGeom>
          </p:spPr>
        </p:pic>
        <p:pic>
          <p:nvPicPr>
            <p:cNvPr id="25" name="Picture 24" descr="Icon&#10;&#10;Description automatically generated">
              <a:extLst>
                <a:ext uri="{FF2B5EF4-FFF2-40B4-BE49-F238E27FC236}">
                  <a16:creationId xmlns:a16="http://schemas.microsoft.com/office/drawing/2014/main" id="{97F891C7-014C-2E8C-ED3E-EF3AE99EB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3" y="4035745"/>
              <a:ext cx="352395" cy="352395"/>
            </a:xfrm>
            <a:prstGeom prst="rect">
              <a:avLst/>
            </a:prstGeom>
          </p:spPr>
        </p:pic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D0C4E626-25D8-C110-1F63-8AAE06EB9C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3" y="3662764"/>
              <a:ext cx="352395" cy="352395"/>
            </a:xfrm>
            <a:prstGeom prst="rect">
              <a:avLst/>
            </a:prstGeom>
          </p:spPr>
        </p:pic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67FB8A6D-055B-85F9-5F9A-910A6BC03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2" y="4395818"/>
              <a:ext cx="352395" cy="352395"/>
            </a:xfrm>
            <a:prstGeom prst="rect">
              <a:avLst/>
            </a:prstGeom>
          </p:spPr>
        </p:pic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AEFE14E6-63C3-C6B7-5FEC-C2EEF6348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1" y="4798493"/>
              <a:ext cx="352395" cy="352395"/>
            </a:xfrm>
            <a:prstGeom prst="rect">
              <a:avLst/>
            </a:prstGeom>
          </p:spPr>
        </p:pic>
        <p:pic>
          <p:nvPicPr>
            <p:cNvPr id="29" name="Picture 28" descr="Icon&#10;&#10;Description automatically generated">
              <a:extLst>
                <a:ext uri="{FF2B5EF4-FFF2-40B4-BE49-F238E27FC236}">
                  <a16:creationId xmlns:a16="http://schemas.microsoft.com/office/drawing/2014/main" id="{BBCE954E-81E1-5ACC-025C-DB3580E2C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0" y="5544618"/>
              <a:ext cx="352395" cy="352395"/>
            </a:xfrm>
            <a:prstGeom prst="rect">
              <a:avLst/>
            </a:prstGeom>
          </p:spPr>
        </p:pic>
        <p:pic>
          <p:nvPicPr>
            <p:cNvPr id="30" name="Picture 29" descr="Icon&#10;&#10;Description automatically generated">
              <a:extLst>
                <a:ext uri="{FF2B5EF4-FFF2-40B4-BE49-F238E27FC236}">
                  <a16:creationId xmlns:a16="http://schemas.microsoft.com/office/drawing/2014/main" id="{330DBB3B-8B3D-F584-F68D-CBD43EFBA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1" y="5171350"/>
              <a:ext cx="352395" cy="352395"/>
            </a:xfrm>
            <a:prstGeom prst="rect">
              <a:avLst/>
            </a:prstGeom>
          </p:spPr>
        </p:pic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8D8D5569-A8B1-9EBD-A90E-2110FE30E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0350" y="5916826"/>
              <a:ext cx="352395" cy="352395"/>
            </a:xfrm>
            <a:prstGeom prst="rect">
              <a:avLst/>
            </a:prstGeom>
          </p:spPr>
        </p:pic>
        <p:pic>
          <p:nvPicPr>
            <p:cNvPr id="34" name="Picture 33" descr="Icon&#10;&#10;Description automatically generated">
              <a:extLst>
                <a:ext uri="{FF2B5EF4-FFF2-40B4-BE49-F238E27FC236}">
                  <a16:creationId xmlns:a16="http://schemas.microsoft.com/office/drawing/2014/main" id="{97BE52C1-0B2D-978C-8DD6-B714024B9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300" y="6306271"/>
              <a:ext cx="352395" cy="352395"/>
            </a:xfrm>
            <a:prstGeom prst="rect">
              <a:avLst/>
            </a:prstGeom>
          </p:spPr>
        </p:pic>
        <p:pic>
          <p:nvPicPr>
            <p:cNvPr id="36" name="Picture 35" descr="Red lights on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CFD5C71A-B613-F8FC-45B9-D36566BB9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8138" y="1385722"/>
              <a:ext cx="376832" cy="376832"/>
            </a:xfrm>
            <a:prstGeom prst="rect">
              <a:avLst/>
            </a:prstGeom>
          </p:spPr>
        </p:pic>
        <p:pic>
          <p:nvPicPr>
            <p:cNvPr id="37" name="Picture 36" descr="Red lights on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BDC18760-6DB8-0771-F7BA-4CAC83C270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8137" y="1766615"/>
              <a:ext cx="376832" cy="376832"/>
            </a:xfrm>
            <a:prstGeom prst="rect">
              <a:avLst/>
            </a:prstGeom>
          </p:spPr>
        </p:pic>
        <p:pic>
          <p:nvPicPr>
            <p:cNvPr id="38" name="Picture 37" descr="Red lights on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4CD39088-CA6D-C672-3ED5-945052210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8136" y="2122399"/>
              <a:ext cx="376832" cy="376832"/>
            </a:xfrm>
            <a:prstGeom prst="rect">
              <a:avLst/>
            </a:prstGeom>
          </p:spPr>
        </p:pic>
        <p:pic>
          <p:nvPicPr>
            <p:cNvPr id="39" name="Picture 38" descr="Red lights on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A8655A2C-BF21-8D5F-AF5C-13E99EA70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8136" y="2513561"/>
              <a:ext cx="376832" cy="376832"/>
            </a:xfrm>
            <a:prstGeom prst="rect">
              <a:avLst/>
            </a:prstGeom>
          </p:spPr>
        </p:pic>
        <p:pic>
          <p:nvPicPr>
            <p:cNvPr id="40" name="Picture 39" descr="Red lights on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F8E98487-A450-2293-A0AD-56B969F74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8136" y="2905273"/>
              <a:ext cx="376832" cy="376832"/>
            </a:xfrm>
            <a:prstGeom prst="rect">
              <a:avLst/>
            </a:prstGeom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687BBB3-43CD-9D5C-8BD4-5420E99DC287}"/>
              </a:ext>
            </a:extLst>
          </p:cNvPr>
          <p:cNvSpPr txBox="1"/>
          <p:nvPr/>
        </p:nvSpPr>
        <p:spPr>
          <a:xfrm>
            <a:off x="10181230" y="1393837"/>
            <a:ext cx="1866843" cy="4390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535" marR="5080" indent="-77470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en-US" sz="1600" b="1" i="1" dirty="0">
                <a:cs typeface="Century Gothic"/>
              </a:rPr>
              <a:t>* Percent (%) of discount/ rebate  remaining in New York State:</a:t>
            </a:r>
          </a:p>
          <a:p>
            <a:pPr marL="183515" marR="5080" indent="-171450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cs typeface="Century Gothic"/>
              </a:rPr>
              <a:t>Approximately 70% of  state rebates will be sent to  federal government</a:t>
            </a:r>
          </a:p>
          <a:p>
            <a:pPr marL="183515" marR="5080" indent="-171450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cs typeface="Century Gothic"/>
              </a:rPr>
              <a:t>Approximately 30% (1/3)  of state rebates will remain  in NYS</a:t>
            </a:r>
          </a:p>
          <a:p>
            <a:pPr marL="12065" marR="5080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endParaRPr lang="en-US" sz="1600" b="1" i="1" dirty="0">
              <a:cs typeface="Century Gothic"/>
            </a:endParaRPr>
          </a:p>
          <a:p>
            <a:pPr marL="12065" marR="5080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en-US" sz="1600" b="1" i="1" dirty="0">
                <a:cs typeface="Century Gothic"/>
              </a:rPr>
              <a:t>** Minimum 1 Day Delay</a:t>
            </a:r>
          </a:p>
        </p:txBody>
      </p:sp>
    </p:spTree>
    <p:extLst>
      <p:ext uri="{BB962C8B-B14F-4D97-AF65-F5344CB8AC3E}">
        <p14:creationId xmlns:p14="http://schemas.microsoft.com/office/powerpoint/2010/main" val="1079261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336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Stakeholder Supported Alternative to the Carve Out</vt:lpstr>
      <vt:lpstr>S.5136 Achieves Reforms, Keeps the Benefit in Managed Care &amp; Maintains the 340B Mechanism</vt:lpstr>
      <vt:lpstr>S.5136 / CARVE OUT COMPARISON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McGovern</dc:creator>
  <cp:lastModifiedBy>Kimberleigh Smith</cp:lastModifiedBy>
  <cp:revision>23</cp:revision>
  <cp:lastPrinted>2023-02-09T18:47:53Z</cp:lastPrinted>
  <dcterms:created xsi:type="dcterms:W3CDTF">2023-01-25T22:53:48Z</dcterms:created>
  <dcterms:modified xsi:type="dcterms:W3CDTF">2023-03-14T13:10:29Z</dcterms:modified>
</cp:coreProperties>
</file>