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704" r:id="rId7"/>
  </p:sldMasterIdLst>
  <p:notesMasterIdLst>
    <p:notesMasterId r:id="rId18"/>
  </p:notesMasterIdLst>
  <p:handoutMasterIdLst>
    <p:handoutMasterId r:id="rId19"/>
  </p:handoutMasterIdLst>
  <p:sldIdLst>
    <p:sldId id="256" r:id="rId8"/>
    <p:sldId id="259" r:id="rId9"/>
    <p:sldId id="273" r:id="rId10"/>
    <p:sldId id="267" r:id="rId11"/>
    <p:sldId id="274" r:id="rId12"/>
    <p:sldId id="270" r:id="rId13"/>
    <p:sldId id="269" r:id="rId14"/>
    <p:sldId id="275" r:id="rId15"/>
    <p:sldId id="271" r:id="rId16"/>
    <p:sldId id="272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3278"/>
    <a:srgbClr val="646569"/>
    <a:srgbClr val="878CB4"/>
    <a:srgbClr val="002D73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3E754-1E12-4855-A158-C660DC7BAFC6}" v="37" dt="2023-09-05T19:24:34.326"/>
    <p1510:client id="{BAA4FD05-1597-49B7-9F35-82C3349CA4C0}" v="2" dt="2023-09-05T14:28:52.857"/>
    <p1510:client id="{DA6FECFE-0B5A-453D-B035-0D88DEBB4AA4}" vWet="4" dt="2023-09-05T13:46:31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11CE6-E01B-4B16-9FC9-386DAA6E82E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7B35F-EEBB-4B51-9C7F-012E78CB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8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647950"/>
            <a:ext cx="6324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Master Sub Title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962150"/>
            <a:ext cx="6324600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 baseline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Master Title – Arial Bold</a:t>
            </a:r>
          </a:p>
        </p:txBody>
      </p:sp>
      <p:sp>
        <p:nvSpPr>
          <p:cNvPr id="4" name="Date Placeholder 1"/>
          <p:cNvSpPr txBox="1">
            <a:spLocks/>
          </p:cNvSpPr>
          <p:nvPr userDrawn="1"/>
        </p:nvSpPr>
        <p:spPr>
          <a:xfrm>
            <a:off x="7010400" y="44005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September 5, 2023</a:t>
            </a:fld>
            <a:endParaRPr lang="en-U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2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08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40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39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8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text: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 sz="165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5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5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5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5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text: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02395"/>
            <a:ext cx="9144000" cy="292239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"/>
            <a:ext cx="9144000" cy="11706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466115" y="139291"/>
            <a:ext cx="2502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20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17190EAA-2E71-4661-B36F-913B80CF2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9588993-1278-41F7-8D6A-F2CF2D232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154" y="4651626"/>
            <a:ext cx="1529900" cy="389482"/>
          </a:xfrm>
          <a:prstGeom prst="rect">
            <a:avLst/>
          </a:prstGeom>
        </p:spPr>
      </p:pic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76F3C43-735A-48A4-B276-4AFD124DF1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651" y="4747022"/>
            <a:ext cx="1554397" cy="314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350">
                <a:latin typeface="Arial" panose="020B0604020202020204" pitchFamily="34" charset="0"/>
                <a:cs typeface="Arial" panose="020B0604020202020204" pitchFamily="34" charset="0"/>
              </a:rPr>
              <a:t>Month Year Here</a:t>
            </a:r>
            <a:endParaRPr lang="en-US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16B6460E-3594-4A6B-9E12-BCD97BC532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842" y="527747"/>
            <a:ext cx="7885509" cy="930401"/>
          </a:xfrm>
        </p:spPr>
        <p:txBody>
          <a:bodyPr/>
          <a:lstStyle>
            <a:lvl1pPr>
              <a:defRPr b="1">
                <a:solidFill>
                  <a:srgbClr val="002D73"/>
                </a:solidFill>
              </a:defRPr>
            </a:lvl1pPr>
          </a:lstStyle>
          <a:p>
            <a:r>
              <a:rPr lang="en-US"/>
              <a:t>Insert Slide Heading Here</a:t>
            </a:r>
          </a:p>
        </p:txBody>
      </p:sp>
    </p:spTree>
    <p:extLst>
      <p:ext uri="{BB962C8B-B14F-4D97-AF65-F5344CB8AC3E}">
        <p14:creationId xmlns:p14="http://schemas.microsoft.com/office/powerpoint/2010/main" val="196970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79895"/>
            <a:ext cx="7886700" cy="789326"/>
          </a:xfrm>
        </p:spPr>
        <p:txBody>
          <a:bodyPr/>
          <a:lstStyle>
            <a:lvl1pPr>
              <a:defRPr lang="en-US" b="1" i="0" dirty="0">
                <a:solidFill>
                  <a:srgbClr val="002D73"/>
                </a:solidFill>
              </a:defRPr>
            </a:lvl1pPr>
          </a:lstStyle>
          <a:p>
            <a:r>
              <a:rPr lang="en-US" b="1" i="0"/>
              <a:t>Insert Text Here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>
            <a:lvl1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1650">
                <a:solidFill>
                  <a:srgbClr val="646464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text: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117076"/>
            <a:ext cx="9144000" cy="292239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rgbClr val="F2B8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"/>
            <a:ext cx="9144000" cy="11706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TextBox 3"/>
          <p:cNvSpPr txBox="1"/>
          <p:nvPr userDrawn="1"/>
        </p:nvSpPr>
        <p:spPr>
          <a:xfrm>
            <a:off x="6466115" y="139291"/>
            <a:ext cx="2502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20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AB034CFC-53B8-42C2-81A1-5BC496312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</p:spPr>
        <p:txBody>
          <a:bodyPr/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6688CB9-A3D7-4058-BC8A-CCDBA63902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154" y="4651626"/>
            <a:ext cx="1529900" cy="389482"/>
          </a:xfrm>
          <a:prstGeom prst="rect">
            <a:avLst/>
          </a:prstGeom>
        </p:spPr>
      </p:pic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E5EC1C4F-0E75-43C5-AB66-A2AEDD0FD3F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651" y="4739500"/>
            <a:ext cx="1554397" cy="314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350">
                <a:latin typeface="Arial" panose="020B0604020202020204" pitchFamily="34" charset="0"/>
                <a:cs typeface="Arial" panose="020B0604020202020204" pitchFamily="34" charset="0"/>
              </a:rPr>
              <a:t>Month Year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63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612650"/>
            <a:ext cx="2949178" cy="930401"/>
          </a:xfrm>
        </p:spPr>
        <p:txBody>
          <a:bodyPr anchor="b">
            <a:normAutofit/>
          </a:bodyPr>
          <a:lstStyle>
            <a:lvl1pPr>
              <a:defRPr lang="en-US" sz="3000" b="1" dirty="0">
                <a:solidFill>
                  <a:srgbClr val="002D73"/>
                </a:solidFill>
              </a:defRPr>
            </a:lvl1pPr>
          </a:lstStyle>
          <a:p>
            <a:r>
              <a:rPr lang="en-US"/>
              <a:t>Insert Slide Heading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12649"/>
            <a:ext cx="4629150" cy="378314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646666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800">
                <a:solidFill>
                  <a:srgbClr val="646666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1800">
                <a:solidFill>
                  <a:srgbClr val="646666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800">
                <a:solidFill>
                  <a:srgbClr val="646666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1800">
                <a:solidFill>
                  <a:srgbClr val="646666"/>
                </a:solidFill>
                <a:latin typeface="+mn-lt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1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6466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add text.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17076"/>
            <a:ext cx="9144000" cy="292239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rgbClr val="F2B8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"/>
            <a:ext cx="9144000" cy="11706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466115" y="139291"/>
            <a:ext cx="2502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9B235A3-0D85-4059-91E2-0DDBFD540D92}" type="slidenum">
              <a:rPr lang="en-US" sz="120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8A6B6A-782D-4380-8DC8-5D2EA22E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</p:spPr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DF0CFD-8D79-4E3A-80B2-D3F6DE3CF7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154" y="4651626"/>
            <a:ext cx="1529900" cy="389482"/>
          </a:xfrm>
          <a:prstGeom prst="rect">
            <a:avLst/>
          </a:prstGeom>
        </p:spPr>
      </p:pic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3C267692-8D99-40CD-B735-F2A0ED0F1F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651" y="4739500"/>
            <a:ext cx="1554397" cy="314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1350">
                <a:latin typeface="Arial" panose="020B0604020202020204" pitchFamily="34" charset="0"/>
                <a:cs typeface="Arial" panose="020B0604020202020204" pitchFamily="34" charset="0"/>
              </a:rPr>
              <a:t>Month Year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4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1885950"/>
            <a:ext cx="4114800" cy="167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Title-</a:t>
            </a:r>
            <a:br>
              <a:rPr lang="en-US"/>
            </a:br>
            <a:r>
              <a:rPr lang="en-US"/>
              <a:t>Arial Bold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1504950"/>
            <a:ext cx="7467600" cy="3581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0" i="0" baseline="0">
                <a:solidFill>
                  <a:schemeClr val="tx1"/>
                </a:solidFill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>
                <a:latin typeface="+mn-lt"/>
              </a:defRPr>
            </a:lvl3pPr>
            <a:lvl4pPr marL="1257300" indent="0">
              <a:buNone/>
              <a:defRPr sz="2400">
                <a:latin typeface="+mn-lt"/>
              </a:defRPr>
            </a:lvl4pPr>
            <a:lvl5pPr marL="1714500" indent="0">
              <a:buNone/>
              <a:defRPr sz="2400">
                <a:latin typeface="+mn-lt"/>
              </a:defRPr>
            </a:lvl5pPr>
            <a:lvl6pPr>
              <a:defRPr sz="2400">
                <a:latin typeface="+mn-lt"/>
              </a:defRPr>
            </a:lvl6pPr>
            <a:lvl7pPr>
              <a:defRPr sz="2400">
                <a:latin typeface="+mn-lt"/>
              </a:defRPr>
            </a:lvl7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Copy (Arial Regular) 24 point</a:t>
            </a:r>
          </a:p>
          <a:p>
            <a:pPr lvl="0"/>
            <a:endParaRPr lang="en-US"/>
          </a:p>
          <a:p>
            <a:pPr marL="1600200" marR="0" lvl="3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US"/>
          </a:p>
          <a:p>
            <a:pPr marL="1143000" marR="0" lvl="2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US"/>
          </a:p>
          <a:p>
            <a:pPr lvl="1"/>
            <a:endParaRPr lang="en-US"/>
          </a:p>
          <a:p>
            <a:pPr lvl="0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514350"/>
            <a:ext cx="83820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553278"/>
                </a:solidFill>
              </a:defRPr>
            </a:lvl1pPr>
          </a:lstStyle>
          <a:p>
            <a:pPr lvl="0"/>
            <a:r>
              <a:rPr lang="en-US"/>
              <a:t>Slide Heading – Arial Bold, 32 point</a:t>
            </a:r>
          </a:p>
        </p:txBody>
      </p:sp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2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5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8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3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40194"/>
            <a:ext cx="3505200" cy="91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553278"/>
                </a:solidFill>
              </a:rPr>
              <a:pPr/>
              <a:t>‹#›</a:t>
            </a:fld>
            <a:endParaRPr lang="en-US" sz="1200">
              <a:solidFill>
                <a:srgbClr val="55327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893" y="4324350"/>
            <a:ext cx="2470413" cy="70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914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629150"/>
            <a:ext cx="1363351" cy="389830"/>
          </a:xfrm>
          <a:prstGeom prst="rect">
            <a:avLst/>
          </a:prstGeom>
        </p:spPr>
      </p:pic>
      <p:sp>
        <p:nvSpPr>
          <p:cNvPr id="6" name="Date Placeholder 1"/>
          <p:cNvSpPr txBox="1">
            <a:spLocks/>
          </p:cNvSpPr>
          <p:nvPr userDrawn="1"/>
        </p:nvSpPr>
        <p:spPr>
          <a:xfrm>
            <a:off x="762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September 5, 2023</a:t>
            </a:fld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DE7F7-9603-44BC-AE8B-EA10FDB3B77A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229FA-BA79-4B40-91A2-65580036B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1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edny.org/ProviderManuals/index.aspx" TargetMode="External"/><Relationship Id="rId2" Type="http://schemas.openxmlformats.org/officeDocument/2006/relationships/hyperlink" Target="https://www.health.ny.gov/health_care/managed_care/providers/docs/2021-04-01_amended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health.ny.gov/health_care/medicaid/program/update/main.htm" TargetMode="External"/><Relationship Id="rId4" Type="http://schemas.openxmlformats.org/officeDocument/2006/relationships/hyperlink" Target="https://omh.ny.gov/omhweb/clinic_restructuring/part599/part-599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2718" y="1809750"/>
            <a:ext cx="8458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Quarterly Billing Call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2718" y="2587118"/>
            <a:ext cx="7467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Complaint Process Overview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7DDF5A-A8A4-D6E3-9AE2-0B494488C4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65" y="1730188"/>
            <a:ext cx="7467600" cy="3581400"/>
          </a:xfrm>
        </p:spPr>
        <p:txBody>
          <a:bodyPr lIns="91440" tIns="45720" rIns="91440" bIns="45720" anchor="t"/>
          <a:lstStyle/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 u="sng">
                <a:cs typeface="Arial"/>
                <a:hlinkClick r:id="rId2"/>
              </a:rPr>
              <a:t>NYS Medicaid Model Contract</a:t>
            </a:r>
            <a:r>
              <a:rPr lang="en-US" sz="2000">
                <a:cs typeface="Arial"/>
              </a:rPr>
              <a:t> – Current version 4/1/2021.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endParaRPr lang="en-US" sz="2000">
              <a:cs typeface="Arial"/>
            </a:endParaRP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 u="sng">
                <a:cs typeface="Arial"/>
                <a:hlinkClick r:id="rId3"/>
              </a:rPr>
              <a:t>Your </a:t>
            </a:r>
            <a:r>
              <a:rPr lang="en-US" sz="2000" u="sng" err="1">
                <a:cs typeface="Arial"/>
                <a:hlinkClick r:id="rId3"/>
              </a:rPr>
              <a:t>eMedNY</a:t>
            </a:r>
            <a:r>
              <a:rPr lang="en-US" sz="2000" u="sng">
                <a:cs typeface="Arial"/>
                <a:hlinkClick r:id="rId3"/>
              </a:rPr>
              <a:t> Provider Manual</a:t>
            </a:r>
            <a:r>
              <a:rPr lang="en-US" sz="2000">
                <a:cs typeface="Arial"/>
              </a:rPr>
              <a:t> – Varies based on Provider type.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endParaRPr lang="en-US" sz="2000">
              <a:cs typeface="Arial"/>
            </a:endParaRP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 u="sng">
                <a:cs typeface="Arial"/>
                <a:hlinkClick r:id="rId4"/>
              </a:rPr>
              <a:t>14 NYCRR Part 599 “Clinic Treatment Programs”</a:t>
            </a:r>
            <a:r>
              <a:rPr lang="en-US" sz="2000" u="sng">
                <a:cs typeface="Arial"/>
              </a:rPr>
              <a:t> </a:t>
            </a:r>
            <a:r>
              <a:rPr lang="en-US" sz="2000">
                <a:cs typeface="Arial"/>
              </a:rPr>
              <a:t>– OMH’s interpretive guide.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endParaRPr lang="en-US" sz="2000"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u="sng">
                <a:cs typeface="Arial"/>
                <a:hlinkClick r:id="rId5"/>
              </a:rPr>
              <a:t>NYS Medicaid Update</a:t>
            </a:r>
            <a:r>
              <a:rPr lang="en-US" sz="2000">
                <a:cs typeface="Arial"/>
              </a:rPr>
              <a:t> – Regularly published guidance and policy changes.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93DB6-397A-FBD9-9423-7A999B9F8E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600" y="386603"/>
            <a:ext cx="8382000" cy="762000"/>
          </a:xfrm>
        </p:spPr>
        <p:txBody>
          <a:bodyPr lIns="91440" tIns="45720" rIns="91440" bIns="45720" anchor="t"/>
          <a:lstStyle/>
          <a:p>
            <a:r>
              <a:rPr lang="en-US"/>
              <a:t>Some Key Regulatory Resources </a:t>
            </a:r>
            <a:br>
              <a:rPr lang="en-US"/>
            </a:br>
            <a:r>
              <a:rPr lang="en-US"/>
              <a:t>for OMH Providers</a:t>
            </a:r>
          </a:p>
        </p:txBody>
      </p:sp>
    </p:spTree>
    <p:extLst>
      <p:ext uri="{BB962C8B-B14F-4D97-AF65-F5344CB8AC3E}">
        <p14:creationId xmlns:p14="http://schemas.microsoft.com/office/powerpoint/2010/main" val="216221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 lIns="91440" tIns="45720" rIns="91440" bIns="45720" anchor="t"/>
          <a:lstStyle/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/>
              <a:t>Complaint Process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>
                <a:cs typeface="Arial"/>
              </a:rPr>
              <a:t>MMC Grievance and Appeal Process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>
                <a:cs typeface="Arial"/>
              </a:rPr>
              <a:t>An Appeal for Appeals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>
                <a:cs typeface="Arial"/>
              </a:rPr>
              <a:t>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 lIns="91440" tIns="45720" rIns="91440" bIns="45720" anchor="t"/>
          <a:lstStyle/>
          <a:p>
            <a:r>
              <a:rPr lang="en-US">
                <a:latin typeface="Arial"/>
                <a:cs typeface="Arial"/>
              </a:rPr>
              <a:t>Agenda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3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2BAA03-6531-BE57-13DA-FD235BF5FE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600" y="1209115"/>
            <a:ext cx="7467600" cy="3581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OMH receives the complete complaint form from the behavioral health provider</a:t>
            </a:r>
          </a:p>
          <a:p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OMH reviews the information and communicates with the providers as necessary to ensure it meets the DOH definition of a complaint: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>
                <a:cs typeface="Arial"/>
              </a:rPr>
              <a:t>Definition: An allegation of non-compliance with regulatory, statutory, and/or Department of Health program requirements.</a:t>
            </a:r>
          </a:p>
          <a:p>
            <a:pPr lvl="1" indent="0">
              <a:buNone/>
            </a:pPr>
            <a:endParaRPr lang="en-US" sz="1600">
              <a:cs typeface="Arial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DFF6B-CDC4-6C5A-2848-1149684A23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Complaint Process</a:t>
            </a:r>
          </a:p>
        </p:txBody>
      </p:sp>
    </p:spTree>
    <p:extLst>
      <p:ext uri="{BB962C8B-B14F-4D97-AF65-F5344CB8AC3E}">
        <p14:creationId xmlns:p14="http://schemas.microsoft.com/office/powerpoint/2010/main" val="212321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AE8A3-364D-6B3F-47EC-779D8D36F7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91440" tIns="45720" rIns="91440" bIns="45720" anchor="t"/>
          <a:lstStyle/>
          <a:p>
            <a:r>
              <a:rPr lang="en-US">
                <a:latin typeface="Arial"/>
                <a:cs typeface="Arial"/>
              </a:rPr>
              <a:t>State Complaint Review Criteria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BEC0FC-FEAC-ABB9-B783-DC0FFD77EF8F}"/>
              </a:ext>
            </a:extLst>
          </p:cNvPr>
          <p:cNvSpPr txBox="1"/>
          <p:nvPr/>
        </p:nvSpPr>
        <p:spPr>
          <a:xfrm>
            <a:off x="106765" y="1419404"/>
            <a:ext cx="4465235" cy="37240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cs typeface="Arial"/>
              </a:rPr>
              <a:t>Has the Provider followed all the rules?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Timely filing? 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Billing correctly? 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Checked enrollee eligibility?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Requested authorization, if required, or SCA if out of network?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Submitted all levels of appeal (timely)? 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Etc.</a:t>
            </a:r>
          </a:p>
          <a:p>
            <a:endParaRPr lang="en-US">
              <a:cs typeface="Arial"/>
            </a:endParaRPr>
          </a:p>
          <a:p>
            <a:pPr algn="l"/>
            <a:endParaRPr lang="en-US"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03AA6F-236F-D1F5-A19F-497D8AFF9670}"/>
              </a:ext>
            </a:extLst>
          </p:cNvPr>
          <p:cNvSpPr txBox="1"/>
          <p:nvPr/>
        </p:nvSpPr>
        <p:spPr>
          <a:xfrm>
            <a:off x="4848331" y="1413419"/>
            <a:ext cx="4207747" cy="34470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sz="2000" b="1"/>
              <a:t>Has the Plan followed all the rules?​</a:t>
            </a:r>
            <a:endParaRPr lang="en-US" sz="2000" b="1">
              <a:cs typeface="Arial"/>
            </a:endParaRPr>
          </a:p>
          <a:p>
            <a:pPr rtl="0">
              <a:buChar char="•"/>
            </a:pPr>
            <a:r>
              <a:rPr lang="en-US" sz="2000"/>
              <a:t>Proper noticing?​</a:t>
            </a:r>
            <a:endParaRPr lang="en-US" sz="2000">
              <a:cs typeface="Arial"/>
            </a:endParaRPr>
          </a:p>
          <a:p>
            <a:pPr rtl="0">
              <a:buChar char="•"/>
            </a:pPr>
            <a:r>
              <a:rPr lang="en-US" sz="2000"/>
              <a:t>Extended appeal rights with EOB?​</a:t>
            </a:r>
            <a:endParaRPr lang="en-US" sz="2000">
              <a:cs typeface="Arial"/>
            </a:endParaRPr>
          </a:p>
          <a:p>
            <a:pPr rtl="0">
              <a:buChar char="•"/>
            </a:pPr>
            <a:r>
              <a:rPr lang="en-US" sz="2000"/>
              <a:t>Responded timely to provider? ​</a:t>
            </a:r>
            <a:endParaRPr lang="en-US" sz="2000">
              <a:cs typeface="Arial"/>
            </a:endParaRPr>
          </a:p>
          <a:p>
            <a:pPr rtl="0">
              <a:buChar char="•"/>
            </a:pPr>
            <a:r>
              <a:rPr lang="en-US" sz="2000"/>
              <a:t>Sent appeal determinations (timely)?​</a:t>
            </a:r>
            <a:endParaRPr lang="en-US" sz="2000">
              <a:cs typeface="Arial"/>
            </a:endParaRPr>
          </a:p>
          <a:p>
            <a:pPr rtl="0">
              <a:buChar char="•"/>
            </a:pPr>
            <a:r>
              <a:rPr lang="en-US" sz="2000"/>
              <a:t>Payment / denial decision, if upheld on appeal, corresponds with state and federal requirements?​</a:t>
            </a:r>
            <a:endParaRPr lang="en-US" sz="2000">
              <a:cs typeface="Arial"/>
            </a:endParaRPr>
          </a:p>
          <a:p>
            <a:pPr rtl="0">
              <a:buChar char="•"/>
            </a:pPr>
            <a:r>
              <a:rPr lang="en-US" sz="2000"/>
              <a:t>Etc.​</a:t>
            </a:r>
            <a:endParaRPr lang="en-US" sz="2000">
              <a:cs typeface="Arial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A3CAB83-4D46-056E-68A5-3DFDDF3B00FE}"/>
              </a:ext>
            </a:extLst>
          </p:cNvPr>
          <p:cNvCxnSpPr/>
          <p:nvPr/>
        </p:nvCxnSpPr>
        <p:spPr>
          <a:xfrm flipH="1">
            <a:off x="4591876" y="1413419"/>
            <a:ext cx="2511" cy="3275761"/>
          </a:xfrm>
          <a:prstGeom prst="straightConnector1">
            <a:avLst/>
          </a:prstGeom>
          <a:ln>
            <a:solidFill>
              <a:srgbClr val="5532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04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C601A1-0FCE-2A28-9796-C05C120278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600" y="1047750"/>
            <a:ext cx="7467600" cy="3581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cs typeface="Arial"/>
              </a:rPr>
              <a:t>OMH sends the complaint over to DOH Bureau of Consumer Services (BCS) and continues to monitor and provide support as needed. </a:t>
            </a:r>
          </a:p>
          <a:p>
            <a:endParaRPr lang="en-US" sz="160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cs typeface="Arial"/>
              </a:rPr>
              <a:t>BCS’s role is to investigate the allegation and reviews the Provider’s claims process. Then assess how the Plan handled the claims, and compare that to the published laws, policies, and/or State requirements.  </a:t>
            </a:r>
          </a:p>
          <a:p>
            <a:endParaRPr lang="en-US" sz="160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cs typeface="Arial"/>
              </a:rPr>
              <a:t>If BCS has sufficient evidence to suggest that the Plan has not complied with Managed Care requirements, then BCS sends a formal letter to the Plan outlining the allegation, presenting the evidence of noncompliance, and requesting their review.</a:t>
            </a:r>
          </a:p>
          <a:p>
            <a:endParaRPr lang="en-US" sz="160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cs typeface="Arial"/>
              </a:rPr>
              <a:t>If / when an allegation of Plan noncompliance has been substantiated, then BCS works with the Plan to resolve the issue and avoid future occurrences.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>
              <a:cs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61817-4890-B675-DD6A-27270211C4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Complaint Process</a:t>
            </a:r>
          </a:p>
        </p:txBody>
      </p:sp>
    </p:spTree>
    <p:extLst>
      <p:ext uri="{BB962C8B-B14F-4D97-AF65-F5344CB8AC3E}">
        <p14:creationId xmlns:p14="http://schemas.microsoft.com/office/powerpoint/2010/main" val="32935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F87E61-1CAF-04C3-11D6-FFAB5EEC88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600" y="1621492"/>
            <a:ext cx="7467600" cy="3581400"/>
          </a:xfrm>
        </p:spPr>
        <p:txBody>
          <a:bodyPr lIns="91440" tIns="45720" rIns="91440" bIns="45720" anchor="t"/>
          <a:lstStyle/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/>
              <a:t>MMCs are required by law to provide a robust Grievance &amp; Appeal Process which is outlined in greater detail in the NYS MMC Model Contract.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endParaRPr lang="en-US" sz="2000"/>
          </a:p>
          <a:p>
            <a:pPr marL="342900" indent="-342900">
              <a:buFont typeface="Arial"/>
              <a:buChar char="•"/>
            </a:pPr>
            <a:r>
              <a:rPr lang="en-US" sz="2000"/>
              <a:t>Outcome of the grievance and appeal process, if applicable, is critical information for determining if a Plan is out of compliance.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E98FF-3704-753B-093B-390332236B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91440" tIns="45720" rIns="91440" bIns="45720" anchor="t"/>
          <a:lstStyle/>
          <a:p>
            <a:r>
              <a:rPr lang="en-US"/>
              <a:t>MMC Grievance &amp; Appeal Process</a:t>
            </a:r>
          </a:p>
        </p:txBody>
      </p:sp>
    </p:spTree>
    <p:extLst>
      <p:ext uri="{BB962C8B-B14F-4D97-AF65-F5344CB8AC3E}">
        <p14:creationId xmlns:p14="http://schemas.microsoft.com/office/powerpoint/2010/main" val="385047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69E318-FDE8-31F2-B7A6-FC4CF6E7CA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600" y="1148603"/>
            <a:ext cx="7467600" cy="3581400"/>
          </a:xfrm>
        </p:spPr>
        <p:txBody>
          <a:bodyPr lIns="91440" tIns="45720" rIns="91440" bIns="45720" anchor="t"/>
          <a:lstStyle/>
          <a:p>
            <a:pPr>
              <a:spcBef>
                <a:spcPts val="20"/>
              </a:spcBef>
            </a:pPr>
            <a:r>
              <a:rPr lang="en-US" sz="2000" b="1">
                <a:cs typeface="Arial"/>
              </a:rPr>
              <a:t>Benefits to filing an appeal with an MMC: </a:t>
            </a:r>
          </a:p>
          <a:p>
            <a:pPr>
              <a:spcBef>
                <a:spcPts val="20"/>
              </a:spcBef>
            </a:pPr>
            <a:endParaRPr lang="en-US" sz="2000" b="1">
              <a:cs typeface="Arial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cs typeface="Arial"/>
              </a:rPr>
              <a:t>Generates a documented record of a reported problem.</a:t>
            </a: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endParaRPr lang="en-US" sz="2000">
              <a:cs typeface="Arial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cs typeface="Arial"/>
              </a:rPr>
              <a:t>Holds the Plan to a 30-45 day timeframe for resolution and/or decision</a:t>
            </a:r>
          </a:p>
          <a:p>
            <a:pPr>
              <a:spcBef>
                <a:spcPts val="20"/>
              </a:spcBef>
            </a:pPr>
            <a:endParaRPr lang="en-US" sz="2000">
              <a:cs typeface="Arial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cs typeface="Arial"/>
              </a:rPr>
              <a:t>May expedite resolution through informal means (i.e., working with plan reps).</a:t>
            </a: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endParaRPr lang="en-US" sz="200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cs typeface="Arial"/>
              </a:rPr>
              <a:t>May help other Behavioral Health Providers who are experiencing similar problems.</a:t>
            </a:r>
          </a:p>
          <a:p>
            <a:pPr marL="285750" indent="-285750">
              <a:buFont typeface="Arial"/>
              <a:buChar char="•"/>
            </a:pPr>
            <a:endParaRPr lang="en-US" sz="1400">
              <a:cs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98AED-9325-BC62-40FF-8201DD7093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91440" tIns="45720" rIns="91440" bIns="45720" anchor="t"/>
          <a:lstStyle/>
          <a:p>
            <a:r>
              <a:rPr lang="en-US"/>
              <a:t>An Appeal for Appeals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41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775984-B92B-4930-BF3A-8A3BD61067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06716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58D0EA2-B9BE-E9C7-6C08-0142BA570C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8088" y="1546412"/>
            <a:ext cx="7467600" cy="3543299"/>
          </a:xfrm>
        </p:spPr>
        <p:txBody>
          <a:bodyPr lIns="91440" tIns="45720" rIns="91440" bIns="45720" anchor="t"/>
          <a:lstStyle/>
          <a:p>
            <a:pPr>
              <a:spcBef>
                <a:spcPts val="20"/>
              </a:spcBef>
            </a:pPr>
            <a:r>
              <a:rPr lang="en-US" sz="1600" b="1">
                <a:cs typeface="Arial"/>
              </a:rPr>
              <a:t>42 CFR Part 438 – “Managed Care”</a:t>
            </a: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1600">
                <a:cs typeface="Arial"/>
              </a:rPr>
              <a:t>§ 438.402 (a) “Each MCO … must have a grievance and appeal system in place for enrollees.”</a:t>
            </a:r>
          </a:p>
          <a:p>
            <a:pPr>
              <a:spcBef>
                <a:spcPts val="20"/>
              </a:spcBef>
            </a:pPr>
            <a:endParaRPr lang="en-US" sz="1600">
              <a:cs typeface="Arial"/>
            </a:endParaRPr>
          </a:p>
          <a:p>
            <a:pPr>
              <a:spcBef>
                <a:spcPts val="20"/>
              </a:spcBef>
            </a:pPr>
            <a:r>
              <a:rPr lang="en-US" sz="1600" b="1">
                <a:cs typeface="Arial"/>
              </a:rPr>
              <a:t>NYS Public Health Law Article 44  - “Health Maintenance Organizations”</a:t>
            </a: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1600">
                <a:cs typeface="Arial"/>
              </a:rPr>
              <a:t>§ 4408-A*2 “A health maintenance organization … shall establish and maintain a grievance procedure.”</a:t>
            </a:r>
          </a:p>
          <a:p>
            <a:pPr>
              <a:spcBef>
                <a:spcPts val="20"/>
              </a:spcBef>
            </a:pPr>
            <a:endParaRPr lang="en-US" sz="1600">
              <a:cs typeface="Arial"/>
            </a:endParaRPr>
          </a:p>
          <a:p>
            <a:pPr>
              <a:spcBef>
                <a:spcPts val="20"/>
              </a:spcBef>
            </a:pPr>
            <a:r>
              <a:rPr lang="en-US" sz="1600" b="1">
                <a:cs typeface="Arial"/>
              </a:rPr>
              <a:t>Model Contract – “Grievance and Appeal System”</a:t>
            </a: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1600">
                <a:cs typeface="Arial"/>
              </a:rPr>
              <a:t>§ 14.3 (a) “The Contractor shall ensure that its Grievance and Appeal System includes methods for prompt internal adjudication of Enrollee Complaints, Complaint Appeals and Action Appeals.”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cs typeface="Arial"/>
              </a:rPr>
              <a:t>Providers may also contact SDOH with their complaint at any point within the process, but it is BCS’s expectation that they will be following the process.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DA1DE-497F-B046-B26A-4B58E3EFAC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600" y="400050"/>
            <a:ext cx="8686800" cy="762000"/>
          </a:xfrm>
        </p:spPr>
        <p:txBody>
          <a:bodyPr lIns="91440" tIns="45720" rIns="91440" bIns="45720" anchor="t"/>
          <a:lstStyle/>
          <a:p>
            <a:r>
              <a:rPr lang="en-US"/>
              <a:t>MMC Grievance &amp; Appeal Process Regulatory Citations</a:t>
            </a:r>
          </a:p>
        </p:txBody>
      </p:sp>
    </p:spTree>
    <p:extLst>
      <p:ext uri="{BB962C8B-B14F-4D97-AF65-F5344CB8AC3E}">
        <p14:creationId xmlns:p14="http://schemas.microsoft.com/office/powerpoint/2010/main" val="369942457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40CAF9-4950-4CEB-951E-2FECF9AEE372}" vid="{E0826A1B-E0D8-499D-B733-BA0FFAD36C6A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40CAF9-4950-4CEB-951E-2FECF9AEE372}" vid="{B490BFAF-7D58-4E0C-BBBA-9D3D51256A42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D40CAF9-4950-4CEB-951E-2FECF9AEE372}" vid="{52F3589E-CA37-4C38-8BBC-352BF973608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150cef9-2e3e-45b6-86de-8c13808cc39d">
      <UserInfo>
        <DisplayName>Terelo, Jaimie A (OMH)</DisplayName>
        <AccountId>13</AccountId>
        <AccountType/>
      </UserInfo>
      <UserInfo>
        <DisplayName>Salkowe, Laura (OMH)</DisplayName>
        <AccountId>11</AccountId>
        <AccountType/>
      </UserInfo>
      <UserInfo>
        <DisplayName>Sodano, Joel (HEALTH)</DisplayName>
        <AccountId>113</AccountId>
        <AccountType/>
      </UserInfo>
      <UserInfo>
        <DisplayName>Li, Xian (OMH)</DisplayName>
        <AccountId>14</AccountId>
        <AccountType/>
      </UserInfo>
      <UserInfo>
        <DisplayName>Altschul, Alyssa (OMH)</DisplayName>
        <AccountId>19</AccountId>
        <AccountType/>
      </UserInfo>
    </SharedWithUsers>
    <lcf76f155ced4ddcb4097134ff3c332f xmlns="b2e63fcd-ea53-4149-9336-4d16c96eea9c">
      <Terms xmlns="http://schemas.microsoft.com/office/infopath/2007/PartnerControls"/>
    </lcf76f155ced4ddcb4097134ff3c332f>
    <TaxCatchAll xmlns="c150cef9-2e3e-45b6-86de-8c13808cc3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FDC881EE0ED48AC946FE964C218ED" ma:contentTypeVersion="11" ma:contentTypeDescription="Create a new document." ma:contentTypeScope="" ma:versionID="0c4d09794d00ea6a4211dab2be814c79">
  <xsd:schema xmlns:xsd="http://www.w3.org/2001/XMLSchema" xmlns:xs="http://www.w3.org/2001/XMLSchema" xmlns:p="http://schemas.microsoft.com/office/2006/metadata/properties" xmlns:ns2="b2e63fcd-ea53-4149-9336-4d16c96eea9c" xmlns:ns3="c150cef9-2e3e-45b6-86de-8c13808cc39d" targetNamespace="http://schemas.microsoft.com/office/2006/metadata/properties" ma:root="true" ma:fieldsID="941c76753755a5c826f32c38aa977b1a" ns2:_="" ns3:_="">
    <xsd:import namespace="b2e63fcd-ea53-4149-9336-4d16c96eea9c"/>
    <xsd:import namespace="c150cef9-2e3e-45b6-86de-8c13808cc3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63fcd-ea53-4149-9336-4d16c96ee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39e25b7-0a97-41c9-a156-d5f3062356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0cef9-2e3e-45b6-86de-8c13808cc39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dd506fe9-445b-4dbc-99e4-206a4ed7c7fa}" ma:internalName="TaxCatchAll" ma:showField="CatchAllData" ma:web="c150cef9-2e3e-45b6-86de-8c13808cc3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3712F-8FAF-4E78-8CC0-FB8B33919E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F86441-E60D-4495-9820-50FFC7B27329}">
  <ds:schemaRefs>
    <ds:schemaRef ds:uri="http://purl.org/dc/elements/1.1/"/>
    <ds:schemaRef ds:uri="b2e63fcd-ea53-4149-9336-4d16c96eea9c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150cef9-2e3e-45b6-86de-8c13808cc39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7C9B88-3FA9-404E-B688-AFAE4F1BB91E}">
  <ds:schemaRefs>
    <ds:schemaRef ds:uri="b2e63fcd-ea53-4149-9336-4d16c96eea9c"/>
    <ds:schemaRef ds:uri="c150cef9-2e3e-45b6-86de-8c13808cc3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OMH Power Point Template</Template>
  <TotalTime>0</TotalTime>
  <Words>618</Words>
  <Application>Microsoft Office PowerPoint</Application>
  <PresentationFormat>On-screen Show (16:9)</PresentationFormat>
  <Paragraphs>69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Cover Master</vt:lpstr>
      <vt:lpstr>Section Master</vt:lpstr>
      <vt:lpstr>Content Master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NYSOMH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Genovese, Mark (OMH)</dc:creator>
  <cp:lastModifiedBy>Terelo, Jaimie A (OMH)</cp:lastModifiedBy>
  <cp:revision>1</cp:revision>
  <dcterms:created xsi:type="dcterms:W3CDTF">2018-10-30T19:04:16Z</dcterms:created>
  <dcterms:modified xsi:type="dcterms:W3CDTF">2023-09-05T19:24:34Z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0x010100D70FDC881EE0ED48AC946FE964C218ED</vt:lpwstr>
  </property>
  <property fmtid="{D5CDD505-2E9C-101B-9397-08002B2CF9AE}" pid="3" name="_dlc_DocIdItemGuid">
    <vt:lpwstr>ca9961fb-b674-4d44-a9bd-b70273dca2c5</vt:lpwstr>
  </property>
  <property fmtid="{D5CDD505-2E9C-101B-9397-08002B2CF9AE}" pid="4" name="Order">
    <vt:r8>100</vt:r8>
  </property>
  <property fmtid="{D5CDD505-2E9C-101B-9397-08002B2CF9AE}" pid="5" name="MediaServiceImageTags">
    <vt:lpwstr/>
  </property>
</Properties>
</file>