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  <p:sldMasterId id="2147483660" r:id="rId5"/>
    <p:sldMasterId id="2147483648" r:id="rId6"/>
  </p:sldMasterIdLst>
  <p:notesMasterIdLst>
    <p:notesMasterId r:id="rId12"/>
  </p:notesMasterIdLst>
  <p:handoutMasterIdLst>
    <p:handoutMasterId r:id="rId13"/>
  </p:handoutMasterIdLst>
  <p:sldIdLst>
    <p:sldId id="256" r:id="rId7"/>
    <p:sldId id="259" r:id="rId8"/>
    <p:sldId id="260" r:id="rId9"/>
    <p:sldId id="261" r:id="rId10"/>
    <p:sldId id="262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3278"/>
    <a:srgbClr val="646569"/>
    <a:srgbClr val="878CB4"/>
    <a:srgbClr val="002D73"/>
    <a:srgbClr val="007681"/>
    <a:srgbClr val="1F3261"/>
    <a:srgbClr val="4589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F8C269-F5C5-4336-A9B2-954130397E92}" v="5" dt="2023-09-13T03:40:09.8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5" autoAdjust="0"/>
    <p:restoredTop sz="94627" autoAdjust="0"/>
  </p:normalViewPr>
  <p:slideViewPr>
    <p:cSldViewPr>
      <p:cViewPr varScale="1">
        <p:scale>
          <a:sx n="109" d="100"/>
          <a:sy n="109" d="100"/>
        </p:scale>
        <p:origin x="658" y="8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2928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11CE6-E01B-4B16-9FC9-386DAA6E82EC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7B35F-EEBB-4B51-9C7F-012E78CB0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1865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C164A-7038-42D0-953C-2EB4816D4C81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A9C80-B631-4EC4-8253-F63CFD015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57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2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" y="2647950"/>
            <a:ext cx="6324600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Master Sub Title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" y="1962150"/>
            <a:ext cx="6324600" cy="533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 b="1" baseline="0">
                <a:solidFill>
                  <a:srgbClr val="55327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Master Title – Arial Bold</a:t>
            </a:r>
          </a:p>
        </p:txBody>
      </p:sp>
      <p:sp>
        <p:nvSpPr>
          <p:cNvPr id="4" name="Date Placeholder 1"/>
          <p:cNvSpPr txBox="1">
            <a:spLocks/>
          </p:cNvSpPr>
          <p:nvPr userDrawn="1"/>
        </p:nvSpPr>
        <p:spPr>
          <a:xfrm>
            <a:off x="7010400" y="4400550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140F40-957F-429B-BF36-B42CA41DE130}" type="datetime4">
              <a:rPr lang="en-US" sz="16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October 25, 2023</a:t>
            </a:fld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281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1885950"/>
            <a:ext cx="4114800" cy="167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Section Title-</a:t>
            </a:r>
            <a:br>
              <a:rPr lang="en-US" dirty="0"/>
            </a:br>
            <a:r>
              <a:rPr lang="en-US" dirty="0"/>
              <a:t>Arial Bold</a:t>
            </a:r>
          </a:p>
        </p:txBody>
      </p:sp>
    </p:spTree>
    <p:extLst>
      <p:ext uri="{BB962C8B-B14F-4D97-AF65-F5344CB8AC3E}">
        <p14:creationId xmlns:p14="http://schemas.microsoft.com/office/powerpoint/2010/main" val="267962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" y="1504950"/>
            <a:ext cx="7467600" cy="35814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 b="0" i="0" baseline="0">
                <a:solidFill>
                  <a:schemeClr val="tx1"/>
                </a:solidFill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>
                <a:latin typeface="+mn-lt"/>
              </a:defRPr>
            </a:lvl3pPr>
            <a:lvl4pPr marL="1257300" indent="0">
              <a:buNone/>
              <a:defRPr sz="2400">
                <a:latin typeface="+mn-lt"/>
              </a:defRPr>
            </a:lvl4pPr>
            <a:lvl5pPr marL="1714500" indent="0">
              <a:buNone/>
              <a:defRPr sz="2400">
                <a:latin typeface="+mn-lt"/>
              </a:defRPr>
            </a:lvl5pPr>
            <a:lvl6pPr>
              <a:defRPr sz="2400">
                <a:latin typeface="+mn-lt"/>
              </a:defRPr>
            </a:lvl6pPr>
            <a:lvl7pPr>
              <a:defRPr sz="2400">
                <a:latin typeface="+mn-lt"/>
              </a:defRPr>
            </a:lvl7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Copy (Arial Regular) 24 point</a:t>
            </a:r>
          </a:p>
          <a:p>
            <a:pPr lvl="0"/>
            <a:endParaRPr lang="en-US" dirty="0"/>
          </a:p>
          <a:p>
            <a:pPr marL="1600200" marR="0" lvl="3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endParaRPr lang="en-US" dirty="0"/>
          </a:p>
          <a:p>
            <a:pPr marL="1143000" marR="0" lvl="2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endParaRPr lang="en-US" dirty="0"/>
          </a:p>
          <a:p>
            <a:pPr lvl="1"/>
            <a:endParaRPr lang="en-US" dirty="0"/>
          </a:p>
          <a:p>
            <a:pPr lvl="0"/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" y="514350"/>
            <a:ext cx="8382000" cy="76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rgbClr val="553278"/>
                </a:solidFill>
              </a:defRPr>
            </a:lvl1pPr>
          </a:lstStyle>
          <a:p>
            <a:pPr lvl="0"/>
            <a:r>
              <a:rPr lang="en-US" dirty="0"/>
              <a:t>Slide Heading – Arial Bold, 32 point</a:t>
            </a:r>
          </a:p>
        </p:txBody>
      </p:sp>
    </p:spTree>
    <p:extLst>
      <p:ext uri="{BB962C8B-B14F-4D97-AF65-F5344CB8AC3E}">
        <p14:creationId xmlns:p14="http://schemas.microsoft.com/office/powerpoint/2010/main" val="1797515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51E1D-7280-49D6-A2E2-CE63FE17EF16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CAC6D-BD82-4571-9E34-C1EFF11A946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3714750"/>
            <a:ext cx="9144000" cy="1485900"/>
          </a:xfrm>
          <a:prstGeom prst="rect">
            <a:avLst/>
          </a:prstGeom>
          <a:solidFill>
            <a:srgbClr val="55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3714750"/>
            <a:ext cx="9144000" cy="76200"/>
          </a:xfrm>
          <a:prstGeom prst="rect">
            <a:avLst/>
          </a:prstGeom>
          <a:solidFill>
            <a:srgbClr val="878C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140194"/>
            <a:ext cx="3505200" cy="914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74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1581150"/>
            <a:ext cx="5334000" cy="2743200"/>
          </a:xfrm>
          <a:prstGeom prst="rect">
            <a:avLst/>
          </a:prstGeom>
          <a:solidFill>
            <a:srgbClr val="55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1540453"/>
            <a:ext cx="5334000" cy="81394"/>
          </a:xfrm>
          <a:prstGeom prst="rect">
            <a:avLst/>
          </a:prstGeom>
          <a:solidFill>
            <a:srgbClr val="878C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3"/>
          <p:cNvSpPr txBox="1">
            <a:spLocks/>
          </p:cNvSpPr>
          <p:nvPr userDrawn="1"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>
                <a:solidFill>
                  <a:srgbClr val="553278"/>
                </a:solidFill>
              </a:rPr>
              <a:pPr/>
              <a:t>‹#›</a:t>
            </a:fld>
            <a:endParaRPr lang="en-US" sz="1200" dirty="0">
              <a:solidFill>
                <a:srgbClr val="553278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2893" y="4324350"/>
            <a:ext cx="2470413" cy="70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24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55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lide Number Placeholder 3"/>
          <p:cNvSpPr txBox="1">
            <a:spLocks/>
          </p:cNvSpPr>
          <p:nvPr userDrawn="1"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25" name="Rectangle 24"/>
          <p:cNvSpPr/>
          <p:nvPr userDrawn="1"/>
        </p:nvSpPr>
        <p:spPr>
          <a:xfrm>
            <a:off x="0" y="0"/>
            <a:ext cx="9144000" cy="81394"/>
          </a:xfrm>
          <a:prstGeom prst="rect">
            <a:avLst/>
          </a:prstGeom>
          <a:solidFill>
            <a:srgbClr val="878C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4629150"/>
            <a:ext cx="1363351" cy="389830"/>
          </a:xfrm>
          <a:prstGeom prst="rect">
            <a:avLst/>
          </a:prstGeom>
        </p:spPr>
      </p:pic>
      <p:sp>
        <p:nvSpPr>
          <p:cNvPr id="6" name="Date Placeholder 1"/>
          <p:cNvSpPr txBox="1">
            <a:spLocks/>
          </p:cNvSpPr>
          <p:nvPr userDrawn="1"/>
        </p:nvSpPr>
        <p:spPr>
          <a:xfrm>
            <a:off x="762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140F40-957F-429B-BF36-B42CA41DE130}" type="datetime4">
              <a:rPr lang="en-US" sz="1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October 25, 2023</a:t>
            </a:fld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135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57200" y="1809750"/>
            <a:ext cx="8458200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5532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OMH &amp; OASAS Proposal for Provision of Integrated Behavioral Health Treatment </a:t>
            </a:r>
          </a:p>
        </p:txBody>
      </p:sp>
      <p:pic>
        <p:nvPicPr>
          <p:cNvPr id="2" name="Picture 1" descr="Text&#10;&#10;Description automatically generated with medium confidence">
            <a:extLst>
              <a:ext uri="{FF2B5EF4-FFF2-40B4-BE49-F238E27FC236}">
                <a16:creationId xmlns:a16="http://schemas.microsoft.com/office/drawing/2014/main" id="{D2673BB2-1296-2D70-FAB3-8FFEE40E0A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6" y="38238"/>
            <a:ext cx="7916492" cy="1167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80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04800" y="1050471"/>
            <a:ext cx="7467600" cy="35814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Multiple billing rate codes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Multiple regulations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Confusion around which program to admit individuals to based on their diagnoses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Minimal benefits of an IOS license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Requirement to operate multiple programs/licenses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Complex data reporting requirements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28600" y="438150"/>
            <a:ext cx="8382000" cy="762000"/>
          </a:xfrm>
        </p:spPr>
        <p:txBody>
          <a:bodyPr/>
          <a:lstStyle/>
          <a:p>
            <a:r>
              <a:rPr lang="en-US" dirty="0"/>
              <a:t>Provider Reported Challenges</a:t>
            </a:r>
          </a:p>
        </p:txBody>
      </p:sp>
      <p:pic>
        <p:nvPicPr>
          <p:cNvPr id="4" name="Picture 3" descr="Text&#10;&#10;Description automatically generated with medium confidence">
            <a:extLst>
              <a:ext uri="{FF2B5EF4-FFF2-40B4-BE49-F238E27FC236}">
                <a16:creationId xmlns:a16="http://schemas.microsoft.com/office/drawing/2014/main" id="{226FED6D-FB35-9EB1-2F44-489BB7C9C8F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586" y="4448204"/>
            <a:ext cx="4294414" cy="633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039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Three-Tiered Solution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DFABD06-62EC-8864-8599-383E3DB945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888608"/>
              </p:ext>
            </p:extLst>
          </p:nvPr>
        </p:nvGraphicFramePr>
        <p:xfrm>
          <a:off x="304800" y="1428750"/>
          <a:ext cx="8305800" cy="275428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98069071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79549173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2262305664"/>
                    </a:ext>
                  </a:extLst>
                </a:gridCol>
                <a:gridCol w="1874520">
                  <a:extLst>
                    <a:ext uri="{9D8B030D-6E8A-4147-A177-3AD203B41FA5}">
                      <a16:colId xmlns:a16="http://schemas.microsoft.com/office/drawing/2014/main" val="2079391268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747182984"/>
                    </a:ext>
                  </a:extLst>
                </a:gridCol>
              </a:tblGrid>
              <a:tr h="68372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Solution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Program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Individuals Served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Standards Defined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Approval 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098601"/>
                  </a:ext>
                </a:extLst>
              </a:tr>
              <a:tr h="840278">
                <a:tc>
                  <a:txBody>
                    <a:bodyPr/>
                    <a:lstStyle/>
                    <a:p>
                      <a:r>
                        <a:rPr lang="en-US" sz="1650" dirty="0"/>
                        <a:t>Enhanced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50" dirty="0"/>
                        <a:t>Integrated Behavioral Health Care (IBHC)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50" dirty="0"/>
                        <a:t>Anyone with BH need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50" dirty="0"/>
                        <a:t>New Part 60X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50" dirty="0"/>
                        <a:t>Joint Certification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726818"/>
                  </a:ext>
                </a:extLst>
              </a:tr>
              <a:tr h="615142">
                <a:tc>
                  <a:txBody>
                    <a:bodyPr/>
                    <a:lstStyle/>
                    <a:p>
                      <a:r>
                        <a:rPr lang="en-US" sz="1650" dirty="0"/>
                        <a:t>Capable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50" dirty="0"/>
                        <a:t>Article 31 clinic</a:t>
                      </a:r>
                    </a:p>
                    <a:p>
                      <a:r>
                        <a:rPr lang="en-US" sz="1650" dirty="0"/>
                        <a:t>Article 32 clinic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50" dirty="0"/>
                        <a:t>MH or COD</a:t>
                      </a:r>
                    </a:p>
                    <a:p>
                      <a:r>
                        <a:rPr lang="en-US" sz="1650" dirty="0"/>
                        <a:t>SUD or COD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50" dirty="0"/>
                        <a:t>Part 599 &amp; SOC</a:t>
                      </a:r>
                    </a:p>
                    <a:p>
                      <a:r>
                        <a:rPr lang="en-US" sz="1650" dirty="0"/>
                        <a:t>Part 822 &amp; SOC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50" dirty="0"/>
                        <a:t>Endorsement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935205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sz="1650" dirty="0"/>
                        <a:t>Minimum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50" dirty="0"/>
                        <a:t>Article 31 clinic</a:t>
                      </a:r>
                    </a:p>
                    <a:p>
                      <a:r>
                        <a:rPr lang="en-US" sz="1650" dirty="0"/>
                        <a:t>Article 32 clinic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50" dirty="0"/>
                        <a:t>MH or COD</a:t>
                      </a:r>
                    </a:p>
                    <a:p>
                      <a:r>
                        <a:rPr lang="en-US" sz="1650" dirty="0"/>
                        <a:t>SUD or COD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50" dirty="0"/>
                        <a:t>Part 599 &amp; SOC</a:t>
                      </a:r>
                    </a:p>
                    <a:p>
                      <a:r>
                        <a:rPr lang="en-US" sz="1650" dirty="0"/>
                        <a:t>Part 822 &amp; SOC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50" dirty="0"/>
                        <a:t>Minimum Expectation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398822"/>
                  </a:ext>
                </a:extLst>
              </a:tr>
            </a:tbl>
          </a:graphicData>
        </a:graphic>
      </p:graphicFrame>
      <p:pic>
        <p:nvPicPr>
          <p:cNvPr id="5" name="Picture 4" descr="Text&#10;&#10;Description automatically generated with medium confidence">
            <a:extLst>
              <a:ext uri="{FF2B5EF4-FFF2-40B4-BE49-F238E27FC236}">
                <a16:creationId xmlns:a16="http://schemas.microsoft.com/office/drawing/2014/main" id="{23BCF2D4-D003-0B0E-3B46-498315A45C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586" y="4448204"/>
            <a:ext cx="4294414" cy="63332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6209799-C3DE-4E60-384A-7096725DB3CF}"/>
              </a:ext>
            </a:extLst>
          </p:cNvPr>
          <p:cNvSpPr txBox="1"/>
          <p:nvPr/>
        </p:nvSpPr>
        <p:spPr>
          <a:xfrm>
            <a:off x="-152400" y="4290984"/>
            <a:ext cx="4800600" cy="5417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all three models assure that physical health services can be provided as appropriate.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214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228600" y="1123950"/>
            <a:ext cx="7467600" cy="35814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Individual and family experience prioritized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Access to comprehensive care regardless of diagnosis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Standards for integrated behavioral health care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Burden on providers reduced or eliminated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Integrated BH care provided on a spectrum based on providers’ expertise and staffing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End Results</a:t>
            </a:r>
          </a:p>
        </p:txBody>
      </p:sp>
      <p:pic>
        <p:nvPicPr>
          <p:cNvPr id="4" name="Picture 3" descr="Text&#10;&#10;Description automatically generated with medium confidence">
            <a:extLst>
              <a:ext uri="{FF2B5EF4-FFF2-40B4-BE49-F238E27FC236}">
                <a16:creationId xmlns:a16="http://schemas.microsoft.com/office/drawing/2014/main" id="{354A43C2-4626-58EE-D682-BF3AB0C7C4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586" y="4448204"/>
            <a:ext cx="4294414" cy="633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01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04800" y="1123950"/>
            <a:ext cx="7467600" cy="3581400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sz="2000" dirty="0"/>
              <a:t>Review proposal with OMH/OASAS fiscal teams</a:t>
            </a:r>
          </a:p>
          <a:p>
            <a:pPr marL="457200" indent="-457200">
              <a:buAutoNum type="arabicPeriod"/>
            </a:pPr>
            <a:r>
              <a:rPr lang="en-US" sz="2000" dirty="0"/>
              <a:t>Obtain feedback from stakeholders (LGU, Providers, etc.)</a:t>
            </a:r>
          </a:p>
          <a:p>
            <a:pPr marL="457200" indent="-457200">
              <a:buAutoNum type="arabicPeriod"/>
            </a:pPr>
            <a:r>
              <a:rPr lang="en-US" sz="2000" dirty="0"/>
              <a:t>Develop Part 60X </a:t>
            </a:r>
          </a:p>
          <a:p>
            <a:pPr marL="457200" indent="-457200">
              <a:buAutoNum type="arabicPeriod"/>
            </a:pPr>
            <a:r>
              <a:rPr lang="en-US" sz="2000" dirty="0"/>
              <a:t>Revise Parts 599/822 &amp; SOC, as needed</a:t>
            </a:r>
          </a:p>
          <a:p>
            <a:pPr marL="457200" indent="-457200">
              <a:buAutoNum type="arabicPeriod"/>
            </a:pPr>
            <a:r>
              <a:rPr lang="en-US" sz="2000" dirty="0"/>
              <a:t>DSRIP 3.a.i. Waiver (exp. 4/1/24) </a:t>
            </a:r>
          </a:p>
          <a:p>
            <a:pPr marL="1200150" lvl="1" indent="-457200">
              <a:buAutoNum type="arabicPeriod"/>
            </a:pPr>
            <a:r>
              <a:rPr lang="en-US" sz="2000" dirty="0"/>
              <a:t>Collaborate with DOH </a:t>
            </a:r>
          </a:p>
          <a:p>
            <a:pPr marL="457200" indent="-457200">
              <a:buAutoNum type="arabicPeriod"/>
            </a:pPr>
            <a:r>
              <a:rPr lang="en-US" sz="2000" dirty="0"/>
              <a:t>Existing IOS Providers </a:t>
            </a:r>
          </a:p>
          <a:p>
            <a:pPr marL="1200150" lvl="1" indent="-457200">
              <a:buAutoNum type="arabicPeriod"/>
            </a:pPr>
            <a:r>
              <a:rPr lang="en-US" sz="2000" dirty="0"/>
              <a:t>Stop establishing new BH IOS sites</a:t>
            </a:r>
          </a:p>
          <a:p>
            <a:pPr marL="1200150" lvl="1" indent="-457200">
              <a:buAutoNum type="arabicPeriod"/>
            </a:pPr>
            <a:r>
              <a:rPr lang="en-US" sz="2000" dirty="0"/>
              <a:t>Provide support to convert to one of the 3 solution models</a:t>
            </a:r>
          </a:p>
          <a:p>
            <a:endParaRPr lang="en-US" sz="2000" dirty="0"/>
          </a:p>
          <a:p>
            <a:pPr marL="457200" indent="-457200">
              <a:buAutoNum type="arabicPeriod"/>
            </a:pPr>
            <a:endParaRPr lang="en-US" dirty="0"/>
          </a:p>
          <a:p>
            <a:pPr marL="1200150" lvl="1" indent="-457200">
              <a:buAutoNum type="arabicPeriod"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Next Steps </a:t>
            </a:r>
          </a:p>
        </p:txBody>
      </p:sp>
      <p:pic>
        <p:nvPicPr>
          <p:cNvPr id="4" name="Picture 3" descr="Text&#10;&#10;Description automatically generated with medium confidence">
            <a:extLst>
              <a:ext uri="{FF2B5EF4-FFF2-40B4-BE49-F238E27FC236}">
                <a16:creationId xmlns:a16="http://schemas.microsoft.com/office/drawing/2014/main" id="{AD361701-5485-496C-26EE-2291A45A39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586" y="4448204"/>
            <a:ext cx="4294414" cy="633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380772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D40CAF9-4950-4CEB-951E-2FECF9AEE372}" vid="{E0826A1B-E0D8-499D-B733-BA0FFAD36C6A}"/>
    </a:ext>
  </a:extLst>
</a:theme>
</file>

<file path=ppt/theme/theme2.xml><?xml version="1.0" encoding="utf-8"?>
<a:theme xmlns:a="http://schemas.openxmlformats.org/drawingml/2006/main" name="Section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D40CAF9-4950-4CEB-951E-2FECF9AEE372}" vid="{B490BFAF-7D58-4E0C-BBBA-9D3D51256A42}"/>
    </a:ext>
  </a:extLst>
</a:theme>
</file>

<file path=ppt/theme/theme3.xml><?xml version="1.0" encoding="utf-8"?>
<a:theme xmlns:a="http://schemas.openxmlformats.org/drawingml/2006/main" name="Content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D40CAF9-4950-4CEB-951E-2FECF9AEE372}" vid="{52F3589E-CA37-4C38-8BBC-352BF973608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F3F75EA7B3AD4B8038A50A917172E9" ma:contentTypeVersion="9" ma:contentTypeDescription="Create a new document." ma:contentTypeScope="" ma:versionID="29af822204a7a18dc01af685877b2375">
  <xsd:schema xmlns:xsd="http://www.w3.org/2001/XMLSchema" xmlns:xs="http://www.w3.org/2001/XMLSchema" xmlns:p="http://schemas.microsoft.com/office/2006/metadata/properties" xmlns:ns1="http://schemas.microsoft.com/sharepoint/v3" xmlns:ns2="e9590d4a-ba4e-4ef2-a2a2-932cf7910ab6" xmlns:ns3="61d4a8a2-c2b3-43f4-8dd7-ae20686c9279" targetNamespace="http://schemas.microsoft.com/office/2006/metadata/properties" ma:root="true" ma:fieldsID="11452a0bba997362db14ba3bc4aae22e" ns1:_="" ns2:_="" ns3:_="">
    <xsd:import namespace="http://schemas.microsoft.com/sharepoint/v3"/>
    <xsd:import namespace="e9590d4a-ba4e-4ef2-a2a2-932cf7910ab6"/>
    <xsd:import namespace="61d4a8a2-c2b3-43f4-8dd7-ae20686c9279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590d4a-ba4e-4ef2-a2a2-932cf7910a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d4a8a2-c2b3-43f4-8dd7-ae20686c927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SharedWithUsers xmlns="61d4a8a2-c2b3-43f4-8dd7-ae20686c9279">
      <UserInfo>
        <DisplayName>Silverman, Daniel J (OMH)</DisplayName>
        <AccountId>11401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F19377-1DCE-433B-97E8-82A0CF5FF0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9590d4a-ba4e-4ef2-a2a2-932cf7910ab6"/>
    <ds:schemaRef ds:uri="61d4a8a2-c2b3-43f4-8dd7-ae20686c92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3F86441-E60D-4495-9820-50FFC7B27329}">
  <ds:schemaRefs>
    <ds:schemaRef ds:uri="http://purl.org/dc/elements/1.1/"/>
    <ds:schemaRef ds:uri="61d4a8a2-c2b3-43f4-8dd7-ae20686c9279"/>
    <ds:schemaRef ds:uri="http://schemas.microsoft.com/sharepoint/v3"/>
    <ds:schemaRef ds:uri="http://purl.org/dc/terms/"/>
    <ds:schemaRef ds:uri="http://schemas.microsoft.com/office/infopath/2007/PartnerControls"/>
    <ds:schemaRef ds:uri="e9590d4a-ba4e-4ef2-a2a2-932cf7910ab6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373712F-8FAF-4E78-8CC0-FB8B33919E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OMH Power Point Template</Template>
  <TotalTime>138</TotalTime>
  <Words>247</Words>
  <Application>Microsoft Office PowerPoint</Application>
  <PresentationFormat>On-screen Show (16:9)</PresentationFormat>
  <Paragraphs>54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Cover Master</vt:lpstr>
      <vt:lpstr>Section Master</vt:lpstr>
      <vt:lpstr>Content Master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NYSOMH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Genovese, Mark (OMH)</dc:creator>
  <cp:lastModifiedBy>Smith, Christopher W (OMH)</cp:lastModifiedBy>
  <cp:revision>8</cp:revision>
  <dcterms:created xsi:type="dcterms:W3CDTF">2018-10-30T19:04:16Z</dcterms:created>
  <dcterms:modified xsi:type="dcterms:W3CDTF">2023-10-25T19:54:00Z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0x010100EFF3F75EA7B3AD4B8038A50A917172E9</vt:lpwstr>
  </property>
  <property fmtid="{D5CDD505-2E9C-101B-9397-08002B2CF9AE}" pid="3" name="_dlc_DocIdItemGuid">
    <vt:lpwstr>ca9961fb-b674-4d44-a9bd-b70273dca2c5</vt:lpwstr>
  </property>
  <property fmtid="{D5CDD505-2E9C-101B-9397-08002B2CF9AE}" pid="4" name="Order">
    <vt:r8>100</vt:r8>
  </property>
</Properties>
</file>