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</p:sldMasterIdLst>
  <p:notesMasterIdLst>
    <p:notesMasterId r:id="rId12"/>
  </p:notesMasterIdLst>
  <p:handoutMasterIdLst>
    <p:handoutMasterId r:id="rId13"/>
  </p:handoutMasterIdLst>
  <p:sldIdLst>
    <p:sldId id="256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646569"/>
    <a:srgbClr val="878CB4"/>
    <a:srgbClr val="002D73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8C269-F5C5-4336-A9B2-954130397E92}" v="5" dt="2023-09-13T03:40:09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27" autoAdjust="0"/>
  </p:normalViewPr>
  <p:slideViewPr>
    <p:cSldViewPr>
      <p:cViewPr varScale="1">
        <p:scale>
          <a:sx n="109" d="100"/>
          <a:sy n="109" d="100"/>
        </p:scale>
        <p:origin x="658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928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11CE6-E01B-4B16-9FC9-386DAA6E82E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7B35F-EEBB-4B51-9C7F-012E78CB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647950"/>
            <a:ext cx="6324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Master Sub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962150"/>
            <a:ext cx="63246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Master Title – Arial Bold</a:t>
            </a:r>
          </a:p>
        </p:txBody>
      </p:sp>
      <p:sp>
        <p:nvSpPr>
          <p:cNvPr id="4" name="Date Placeholder 1"/>
          <p:cNvSpPr txBox="1">
            <a:spLocks/>
          </p:cNvSpPr>
          <p:nvPr userDrawn="1"/>
        </p:nvSpPr>
        <p:spPr>
          <a:xfrm>
            <a:off x="7010400" y="44005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October 25, 2023</a:t>
            </a:fld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885950"/>
            <a:ext cx="4114800" cy="167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Title-</a:t>
            </a:r>
            <a:br>
              <a:rPr lang="en-US" dirty="0"/>
            </a:br>
            <a:r>
              <a:rPr lang="en-US" dirty="0"/>
              <a:t>Arial Bold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504950"/>
            <a:ext cx="7467600" cy="3581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0" i="0" baseline="0">
                <a:solidFill>
                  <a:schemeClr val="tx1"/>
                </a:solidFill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>
                <a:latin typeface="+mn-lt"/>
              </a:defRPr>
            </a:lvl3pPr>
            <a:lvl4pPr marL="1257300" indent="0">
              <a:buNone/>
              <a:defRPr sz="2400">
                <a:latin typeface="+mn-lt"/>
              </a:defRPr>
            </a:lvl4pPr>
            <a:lvl5pPr marL="1714500" indent="0">
              <a:buNone/>
              <a:defRPr sz="2400">
                <a:latin typeface="+mn-lt"/>
              </a:defRPr>
            </a:lvl5pPr>
            <a:lvl6pPr>
              <a:defRPr sz="2400">
                <a:latin typeface="+mn-lt"/>
              </a:defRPr>
            </a:lvl6pPr>
            <a:lvl7pPr>
              <a:defRPr sz="2400">
                <a:latin typeface="+mn-lt"/>
              </a:defRPr>
            </a:lvl7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Copy (Arial Regular) 24 point</a:t>
            </a:r>
          </a:p>
          <a:p>
            <a:pPr lvl="0"/>
            <a:endParaRPr lang="en-US" dirty="0"/>
          </a:p>
          <a:p>
            <a:pPr marL="1600200" marR="0" lvl="3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US" dirty="0"/>
          </a:p>
          <a:p>
            <a:pPr marL="114300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14350"/>
            <a:ext cx="83820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553278"/>
                </a:solidFill>
              </a:defRPr>
            </a:lvl1pPr>
          </a:lstStyle>
          <a:p>
            <a:pPr lvl="0"/>
            <a:r>
              <a:rPr lang="en-US" dirty="0"/>
              <a:t>Slide Heading – Arial Bold, 32 point</a:t>
            </a:r>
          </a:p>
        </p:txBody>
      </p:sp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40194"/>
            <a:ext cx="3505200" cy="91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553278"/>
                </a:solidFill>
              </a:rPr>
              <a:pPr/>
              <a:t>‹#›</a:t>
            </a:fld>
            <a:endParaRPr lang="en-US" sz="1200" dirty="0">
              <a:solidFill>
                <a:srgbClr val="55327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893" y="4324350"/>
            <a:ext cx="2470413" cy="7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629150"/>
            <a:ext cx="1363351" cy="389830"/>
          </a:xfrm>
          <a:prstGeom prst="rect">
            <a:avLst/>
          </a:prstGeom>
        </p:spPr>
      </p:pic>
      <p:sp>
        <p:nvSpPr>
          <p:cNvPr id="6" name="Date Placeholder 1"/>
          <p:cNvSpPr txBox="1">
            <a:spLocks/>
          </p:cNvSpPr>
          <p:nvPr userDrawn="1"/>
        </p:nvSpPr>
        <p:spPr>
          <a:xfrm>
            <a:off x="762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October 25, 2023</a:t>
            </a:fld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8458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OMH &amp; OASAS Proposal for Provision of Integrated Behavioral Health Treatment 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D2673BB2-1296-2D70-FAB3-8FFEE40E0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" y="38238"/>
            <a:ext cx="7916492" cy="116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1050471"/>
            <a:ext cx="7467600" cy="3581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billing rate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regulations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Confusion around which program to admit individuals to based on their diagnoses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Minimal benefits of an IOS license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Requirement to operate multiple programs/licenses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Complex data reporting requirements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8600" y="438150"/>
            <a:ext cx="8382000" cy="762000"/>
          </a:xfrm>
        </p:spPr>
        <p:txBody>
          <a:bodyPr/>
          <a:lstStyle/>
          <a:p>
            <a:r>
              <a:rPr lang="en-US" dirty="0"/>
              <a:t>Provider Reported Challenges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226FED6D-FB35-9EB1-2F44-489BB7C9C8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86" y="4448204"/>
            <a:ext cx="4294414" cy="63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3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Three-Tiered Solution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FABD06-62EC-8864-8599-383E3DB94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88608"/>
              </p:ext>
            </p:extLst>
          </p:nvPr>
        </p:nvGraphicFramePr>
        <p:xfrm>
          <a:off x="304800" y="1428750"/>
          <a:ext cx="8305800" cy="27542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9806907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7954917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262305664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7939126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747182984"/>
                    </a:ext>
                  </a:extLst>
                </a:gridCol>
              </a:tblGrid>
              <a:tr h="6837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Solution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Individuals Served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Standards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Approval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98601"/>
                  </a:ext>
                </a:extLst>
              </a:tr>
              <a:tr h="840278">
                <a:tc>
                  <a:txBody>
                    <a:bodyPr/>
                    <a:lstStyle/>
                    <a:p>
                      <a:r>
                        <a:rPr lang="en-US" sz="1650" dirty="0"/>
                        <a:t>Enhanced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Integrated Behavioral Health Care (IBHC)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Anyone with BH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New Part 60X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Joint Certification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26818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r>
                        <a:rPr lang="en-US" sz="1650" dirty="0"/>
                        <a:t>Capable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Article 31 clinic</a:t>
                      </a:r>
                    </a:p>
                    <a:p>
                      <a:r>
                        <a:rPr lang="en-US" sz="1650" dirty="0"/>
                        <a:t>Article 32 clinic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MH or COD</a:t>
                      </a:r>
                    </a:p>
                    <a:p>
                      <a:r>
                        <a:rPr lang="en-US" sz="1650" dirty="0"/>
                        <a:t>SUD or COD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Part 599 &amp; SOC</a:t>
                      </a:r>
                    </a:p>
                    <a:p>
                      <a:r>
                        <a:rPr lang="en-US" sz="1650" dirty="0"/>
                        <a:t>Part 822 &amp; 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Endorsement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935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650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Article 31 clinic</a:t>
                      </a:r>
                    </a:p>
                    <a:p>
                      <a:r>
                        <a:rPr lang="en-US" sz="1650" dirty="0"/>
                        <a:t>Article 32 clinic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MH or COD</a:t>
                      </a:r>
                    </a:p>
                    <a:p>
                      <a:r>
                        <a:rPr lang="en-US" sz="1650" dirty="0"/>
                        <a:t>SUD or COD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Part 599 &amp; SOC</a:t>
                      </a:r>
                    </a:p>
                    <a:p>
                      <a:r>
                        <a:rPr lang="en-US" sz="1650" dirty="0"/>
                        <a:t>Part 822 &amp; 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/>
                        <a:t>Minimum Expectation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98822"/>
                  </a:ext>
                </a:extLst>
              </a:tr>
            </a:tbl>
          </a:graphicData>
        </a:graphic>
      </p:graphicFrame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3BCF2D4-D003-0B0E-3B46-498315A45C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86" y="4448204"/>
            <a:ext cx="4294414" cy="633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209799-C3DE-4E60-384A-7096725DB3CF}"/>
              </a:ext>
            </a:extLst>
          </p:cNvPr>
          <p:cNvSpPr txBox="1"/>
          <p:nvPr/>
        </p:nvSpPr>
        <p:spPr>
          <a:xfrm>
            <a:off x="-152400" y="4290984"/>
            <a:ext cx="4800600" cy="541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all three models assure that physical health services can be provided as appropriate.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1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1123950"/>
            <a:ext cx="7467600" cy="3581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Individual and family experience prioritized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Access to comprehensive care regardless of diagnosis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Standards for integrated behavioral health care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Burden on providers reduced or eliminated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Integrated BH care provided on a spectrum based on providers’ expertise and staffing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End Results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354A43C2-4626-58EE-D682-BF3AB0C7C4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86" y="4448204"/>
            <a:ext cx="4294414" cy="63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1123950"/>
            <a:ext cx="7467600" cy="3581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/>
              <a:t>Review proposal with OMH/OASAS fiscal teams</a:t>
            </a:r>
          </a:p>
          <a:p>
            <a:pPr marL="457200" indent="-457200">
              <a:buAutoNum type="arabicPeriod"/>
            </a:pPr>
            <a:r>
              <a:rPr lang="en-US" sz="2000" dirty="0"/>
              <a:t>Obtain feedback from stakeholders (LGU, Providers, etc.)</a:t>
            </a:r>
          </a:p>
          <a:p>
            <a:pPr marL="457200" indent="-457200">
              <a:buAutoNum type="arabicPeriod"/>
            </a:pPr>
            <a:r>
              <a:rPr lang="en-US" sz="2000" dirty="0"/>
              <a:t>Develop Part 60X </a:t>
            </a:r>
          </a:p>
          <a:p>
            <a:pPr marL="457200" indent="-457200">
              <a:buAutoNum type="arabicPeriod"/>
            </a:pPr>
            <a:r>
              <a:rPr lang="en-US" sz="2000" dirty="0"/>
              <a:t>Revise Parts 599/822 &amp; SOC, as needed</a:t>
            </a:r>
          </a:p>
          <a:p>
            <a:pPr marL="457200" indent="-457200">
              <a:buAutoNum type="arabicPeriod"/>
            </a:pPr>
            <a:r>
              <a:rPr lang="en-US" sz="2000" dirty="0"/>
              <a:t>DSRIP 3.a.i. Waiver (exp. 4/1/24) </a:t>
            </a:r>
          </a:p>
          <a:p>
            <a:pPr marL="1200150" lvl="1" indent="-457200">
              <a:buAutoNum type="arabicPeriod"/>
            </a:pPr>
            <a:r>
              <a:rPr lang="en-US" sz="2000" dirty="0"/>
              <a:t>Collaborate with DOH </a:t>
            </a:r>
          </a:p>
          <a:p>
            <a:pPr marL="457200" indent="-457200">
              <a:buAutoNum type="arabicPeriod"/>
            </a:pPr>
            <a:r>
              <a:rPr lang="en-US" sz="2000" dirty="0"/>
              <a:t>Existing IOS Providers </a:t>
            </a:r>
          </a:p>
          <a:p>
            <a:pPr marL="1200150" lvl="1" indent="-457200">
              <a:buAutoNum type="arabicPeriod"/>
            </a:pPr>
            <a:r>
              <a:rPr lang="en-US" sz="2000" dirty="0"/>
              <a:t>Stop establishing new BH IOS sites</a:t>
            </a:r>
          </a:p>
          <a:p>
            <a:pPr marL="1200150" lvl="1" indent="-457200">
              <a:buAutoNum type="arabicPeriod"/>
            </a:pPr>
            <a:r>
              <a:rPr lang="en-US" sz="2000" dirty="0"/>
              <a:t>Provide support to convert to one of the 3 solution models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endParaRPr lang="en-US" dirty="0"/>
          </a:p>
          <a:p>
            <a:pPr marL="1200150" lvl="1" indent="-457200">
              <a:buAutoNum type="arabicPeriod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Next Steps 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AD361701-5485-496C-26EE-2291A45A39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86" y="4448204"/>
            <a:ext cx="4294414" cy="63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807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E0826A1B-E0D8-499D-B733-BA0FFAD36C6A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B490BFAF-7D58-4E0C-BBBA-9D3D51256A42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52F3589E-CA37-4C38-8BBC-352BF973608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3F75EA7B3AD4B8038A50A917172E9" ma:contentTypeVersion="9" ma:contentTypeDescription="Create a new document." ma:contentTypeScope="" ma:versionID="29af822204a7a18dc01af685877b2375">
  <xsd:schema xmlns:xsd="http://www.w3.org/2001/XMLSchema" xmlns:xs="http://www.w3.org/2001/XMLSchema" xmlns:p="http://schemas.microsoft.com/office/2006/metadata/properties" xmlns:ns1="http://schemas.microsoft.com/sharepoint/v3" xmlns:ns2="e9590d4a-ba4e-4ef2-a2a2-932cf7910ab6" xmlns:ns3="61d4a8a2-c2b3-43f4-8dd7-ae20686c9279" targetNamespace="http://schemas.microsoft.com/office/2006/metadata/properties" ma:root="true" ma:fieldsID="11452a0bba997362db14ba3bc4aae22e" ns1:_="" ns2:_="" ns3:_="">
    <xsd:import namespace="http://schemas.microsoft.com/sharepoint/v3"/>
    <xsd:import namespace="e9590d4a-ba4e-4ef2-a2a2-932cf7910ab6"/>
    <xsd:import namespace="61d4a8a2-c2b3-43f4-8dd7-ae20686c92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90d4a-ba4e-4ef2-a2a2-932cf7910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4a8a2-c2b3-43f4-8dd7-ae20686c92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61d4a8a2-c2b3-43f4-8dd7-ae20686c9279">
      <UserInfo>
        <DisplayName>Silverman, Daniel J (OMH)</DisplayName>
        <AccountId>11401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F19377-1DCE-433B-97E8-82A0CF5FF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9590d4a-ba4e-4ef2-a2a2-932cf7910ab6"/>
    <ds:schemaRef ds:uri="61d4a8a2-c2b3-43f4-8dd7-ae20686c92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F86441-E60D-4495-9820-50FFC7B27329}">
  <ds:schemaRefs>
    <ds:schemaRef ds:uri="http://purl.org/dc/elements/1.1/"/>
    <ds:schemaRef ds:uri="61d4a8a2-c2b3-43f4-8dd7-ae20686c9279"/>
    <ds:schemaRef ds:uri="http://schemas.microsoft.com/sharepoint/v3"/>
    <ds:schemaRef ds:uri="http://purl.org/dc/terms/"/>
    <ds:schemaRef ds:uri="http://schemas.microsoft.com/office/infopath/2007/PartnerControls"/>
    <ds:schemaRef ds:uri="e9590d4a-ba4e-4ef2-a2a2-932cf7910ab6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73712F-8FAF-4E78-8CC0-FB8B33919E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OMH Power Point Template</Template>
  <TotalTime>138</TotalTime>
  <Words>247</Words>
  <Application>Microsoft Office PowerPoint</Application>
  <PresentationFormat>On-screen Show (16:9)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Cover Master</vt:lpstr>
      <vt:lpstr>Section Master</vt:lpstr>
      <vt:lpstr>Content Master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NYSOMH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Genovese, Mark (OMH)</dc:creator>
  <cp:lastModifiedBy>Smith, Christopher W (OMH)</cp:lastModifiedBy>
  <cp:revision>8</cp:revision>
  <dcterms:created xsi:type="dcterms:W3CDTF">2018-10-30T19:04:16Z</dcterms:created>
  <dcterms:modified xsi:type="dcterms:W3CDTF">2023-10-25T19:54:00Z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0x010100EFF3F75EA7B3AD4B8038A50A917172E9</vt:lpwstr>
  </property>
  <property fmtid="{D5CDD505-2E9C-101B-9397-08002B2CF9AE}" pid="3" name="_dlc_DocIdItemGuid">
    <vt:lpwstr>ca9961fb-b674-4d44-a9bd-b70273dca2c5</vt:lpwstr>
  </property>
  <property fmtid="{D5CDD505-2E9C-101B-9397-08002B2CF9AE}" pid="4" name="Order">
    <vt:r8>100</vt:r8>
  </property>
</Properties>
</file>