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2" r:id="rId4"/>
    <p:sldMasterId id="2147483654" r:id="rId5"/>
  </p:sldMasterIdLst>
  <p:notesMasterIdLst>
    <p:notesMasterId r:id="rId11"/>
  </p:notesMasterIdLst>
  <p:sldIdLst>
    <p:sldId id="345" r:id="rId6"/>
    <p:sldId id="361" r:id="rId7"/>
    <p:sldId id="376" r:id="rId8"/>
    <p:sldId id="378" r:id="rId9"/>
    <p:sldId id="360" r:id="rId10"/>
  </p:sldIdLst>
  <p:sldSz cx="12192000" cy="6858000"/>
  <p:notesSz cx="6858000" cy="9144000"/>
  <p:embeddedFontLst>
    <p:embeddedFont>
      <p:font typeface="Oswald" panose="00000500000000000000" pitchFamily="2" charset="0"/>
      <p:regular r:id="rId12"/>
      <p:bold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8" roundtripDataSignature="AMtx7mgiEQzM15yImlSdMhu3IxpNo6Dn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7FA0"/>
    <a:srgbClr val="43285D"/>
    <a:srgbClr val="0B5D66"/>
    <a:srgbClr val="65999E"/>
    <a:srgbClr val="A2350A"/>
    <a:srgbClr val="D07954"/>
    <a:srgbClr val="AC3F14"/>
    <a:srgbClr val="F3D3C1"/>
    <a:srgbClr val="D0D0CE"/>
    <a:srgbClr val="6266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40"/>
    <p:restoredTop sz="92653"/>
  </p:normalViewPr>
  <p:slideViewPr>
    <p:cSldViewPr snapToGrid="0">
      <p:cViewPr varScale="1">
        <p:scale>
          <a:sx n="103" d="100"/>
          <a:sy n="103" d="100"/>
        </p:scale>
        <p:origin x="126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font" Target="fonts/font2.fntdata"/><Relationship Id="rId72" Type="http://schemas.openxmlformats.org/officeDocument/2006/relationships/tableStyles" Target="tableStyles.xml"/><Relationship Id="rId3" Type="http://schemas.openxmlformats.org/officeDocument/2006/relationships/customXml" Target="../customXml/item3.xml"/><Relationship Id="rId68" Type="http://customschemas.google.com/relationships/presentationmetadata" Target="metadata"/><Relationship Id="rId7" Type="http://schemas.openxmlformats.org/officeDocument/2006/relationships/slide" Target="slides/slide2.xml"/><Relationship Id="rId12" Type="http://schemas.openxmlformats.org/officeDocument/2006/relationships/font" Target="fonts/font1.fntdata"/><Relationship Id="rId71" Type="http://schemas.openxmlformats.org/officeDocument/2006/relationships/theme" Target="theme/theme1.xml"/><Relationship Id="rId2" Type="http://schemas.openxmlformats.org/officeDocument/2006/relationships/customXml" Target="../customXml/item2.xml"/><Relationship Id="rId7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6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7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11484959b13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Google Shape;51;g11484959b13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/>
              <a:t>Cover Slide</a:t>
            </a:r>
          </a:p>
        </p:txBody>
      </p:sp>
    </p:spTree>
    <p:extLst>
      <p:ext uri="{BB962C8B-B14F-4D97-AF65-F5344CB8AC3E}">
        <p14:creationId xmlns:p14="http://schemas.microsoft.com/office/powerpoint/2010/main" val="2369331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11484959b13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Google Shape;51;g11484959b13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Text / Content Slide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21168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11484959b13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Google Shape;51;g11484959b13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Text / Content Slide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28088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11484959b13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Google Shape;51;g11484959b13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Text / Content Slide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8836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11484959b13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Google Shape;51;g11484959b13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End slide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68161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Master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Master" type="blank" preserve="1">
  <p:cSld name="Section Mast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318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</p:sldLayoutIdLst>
  <p:hf sldNum="0" hdr="0" ft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011341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hf sldNum="0" hdr="0" ft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94ACFC0-5C7B-EF5F-87E2-2A1B3BF7C5E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19BCF0D-B925-A73F-9D26-5C426BB97BC3}"/>
              </a:ext>
            </a:extLst>
          </p:cNvPr>
          <p:cNvSpPr/>
          <p:nvPr/>
        </p:nvSpPr>
        <p:spPr>
          <a:xfrm>
            <a:off x="184401" y="182880"/>
            <a:ext cx="11823192" cy="6492240"/>
          </a:xfrm>
          <a:prstGeom prst="roundRect">
            <a:avLst>
              <a:gd name="adj" fmla="val 3633"/>
            </a:avLst>
          </a:prstGeom>
          <a:solidFill>
            <a:srgbClr val="4328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EEEC95D-8EB3-0846-9B0E-185DCA083121}"/>
              </a:ext>
            </a:extLst>
          </p:cNvPr>
          <p:cNvSpPr txBox="1">
            <a:spLocks/>
          </p:cNvSpPr>
          <p:nvPr/>
        </p:nvSpPr>
        <p:spPr>
          <a:xfrm>
            <a:off x="230121" y="2433140"/>
            <a:ext cx="11731752" cy="199084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8400"/>
              </a:lnSpc>
            </a:pPr>
            <a:r>
              <a:rPr lang="en-US" sz="6600" b="1" spc="300" dirty="0">
                <a:solidFill>
                  <a:schemeClr val="bg1"/>
                </a:solidFill>
                <a:latin typeface="Oswald" panose="02000503000000000000" pitchFamily="2" charset="0"/>
              </a:rPr>
              <a:t>2017 </a:t>
            </a:r>
            <a:r>
              <a:rPr lang="en-US" sz="6600" b="1" spc="300">
                <a:solidFill>
                  <a:schemeClr val="bg1"/>
                </a:solidFill>
                <a:latin typeface="Oswald" panose="02000503000000000000" pitchFamily="2" charset="0"/>
              </a:rPr>
              <a:t>CCBHC Demonstration </a:t>
            </a:r>
            <a:r>
              <a:rPr lang="en-US" sz="6600" b="1" spc="300" dirty="0">
                <a:solidFill>
                  <a:schemeClr val="bg1"/>
                </a:solidFill>
                <a:latin typeface="Oswald" panose="02000503000000000000" pitchFamily="2" charset="0"/>
              </a:rPr>
              <a:t>Additional Site Guidance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E30707-2650-DC67-4B93-F141C9F8E6AB}"/>
              </a:ext>
            </a:extLst>
          </p:cNvPr>
          <p:cNvSpPr/>
          <p:nvPr/>
        </p:nvSpPr>
        <p:spPr>
          <a:xfrm>
            <a:off x="0" y="4922099"/>
            <a:ext cx="12191999" cy="967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D457CF7-03B9-CDF2-37A3-57350A9BC557}"/>
              </a:ext>
            </a:extLst>
          </p:cNvPr>
          <p:cNvSpPr txBox="1">
            <a:spLocks/>
          </p:cNvSpPr>
          <p:nvPr/>
        </p:nvSpPr>
        <p:spPr>
          <a:xfrm>
            <a:off x="184401" y="5010583"/>
            <a:ext cx="11823192" cy="7909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600"/>
              </a:lnSpc>
            </a:pPr>
            <a:endParaRPr lang="en-US" sz="1800" spc="300" dirty="0">
              <a:solidFill>
                <a:srgbClr val="43285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3ECCDB-FD8A-87A5-1C3F-798AC966095D}"/>
              </a:ext>
            </a:extLst>
          </p:cNvPr>
          <p:cNvSpPr txBox="1"/>
          <p:nvPr/>
        </p:nvSpPr>
        <p:spPr>
          <a:xfrm>
            <a:off x="1" y="6151443"/>
            <a:ext cx="12191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2092139-C217-D340-8753-A000502CDFC7}" type="datetime4">
              <a:rPr lang="en-US" sz="1400" cap="all" spc="3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14, 2025</a:t>
            </a:fld>
            <a:endParaRPr lang="en-US" sz="1400" cap="all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D440DB0-53C4-ADE7-7E51-0308343632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464" y="780400"/>
            <a:ext cx="4741072" cy="1053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47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94ACFC0-5C7B-EF5F-87E2-2A1B3BF7C5E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28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19BCF0D-B925-A73F-9D26-5C426BB97BC3}"/>
              </a:ext>
            </a:extLst>
          </p:cNvPr>
          <p:cNvSpPr/>
          <p:nvPr/>
        </p:nvSpPr>
        <p:spPr>
          <a:xfrm>
            <a:off x="184404" y="182880"/>
            <a:ext cx="11823192" cy="6492240"/>
          </a:xfrm>
          <a:prstGeom prst="roundRect">
            <a:avLst>
              <a:gd name="adj" fmla="val 363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6511E8-143A-A7E5-AF03-2BE37E598319}"/>
              </a:ext>
            </a:extLst>
          </p:cNvPr>
          <p:cNvSpPr txBox="1">
            <a:spLocks/>
          </p:cNvSpPr>
          <p:nvPr/>
        </p:nvSpPr>
        <p:spPr>
          <a:xfrm>
            <a:off x="0" y="1018578"/>
            <a:ext cx="11624630" cy="43110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Proxima Nova Rg" panose="02000506030000020004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roxima Nova Rg" panose="02000506030000020004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roxima Nova Rg" panose="02000506030000020004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roxima Nova Rg" panose="02000506030000020004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roxima Nova Rg" panose="02000506030000020004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78165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Limited formal system for adding additional sites to CCBHC Demonstrations</a:t>
            </a:r>
          </a:p>
          <a:p>
            <a:pPr marL="1135365" lvl="1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After the initially identified CCBHC locations, only new sites could be added until the 2023 ARPA Expansion.</a:t>
            </a:r>
          </a:p>
          <a:p>
            <a:pPr marL="1135365" lvl="1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Limited clarity around how MHOTRS Programs and their satellites would be incorporated into the CCBHC Demonstration</a:t>
            </a:r>
          </a:p>
          <a:p>
            <a:pPr marL="678165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Site location changes were not always documented. </a:t>
            </a:r>
          </a:p>
          <a:p>
            <a:pPr marL="678165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Limited clarity on which sites that were included under the CCBHC Demonstration vs. those that were not; examples include:</a:t>
            </a:r>
          </a:p>
          <a:p>
            <a:pPr marL="1135365" lvl="1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Including all sites under a CCBHC Demonstration without official process</a:t>
            </a:r>
          </a:p>
          <a:p>
            <a:pPr marL="1135365" lvl="1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Assumption that satellite sites were automatically CCBHC additional sites</a:t>
            </a:r>
          </a:p>
          <a:p>
            <a:pPr marL="1135365" lvl="1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School-based sites had no clear expectation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8165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terms “additional sites” and “satellites” used synonymously.</a:t>
            </a:r>
          </a:p>
          <a:p>
            <a:pPr marL="678165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2000" b="0" i="0" dirty="0">
                <a:effectLst/>
                <a:latin typeface="+mj-lt"/>
              </a:rPr>
              <a:t>Billing often occurred from a centralized/administrative location. 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0BA9862-918D-D106-E39C-24B41BDA8312}"/>
              </a:ext>
            </a:extLst>
          </p:cNvPr>
          <p:cNvSpPr txBox="1">
            <a:spLocks/>
          </p:cNvSpPr>
          <p:nvPr/>
        </p:nvSpPr>
        <p:spPr>
          <a:xfrm>
            <a:off x="11180869" y="6314384"/>
            <a:ext cx="703729" cy="301451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chemeClr val="bg1"/>
                </a:solidFill>
                <a:latin typeface="Proxima Nova Rg" panose="02000506030000020004" pitchFamily="2" charset="77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47B3E011-04A4-7E41-8BCF-555BBF758256}" type="slidenum">
              <a:rPr lang="en-US" sz="1400" smtClean="0">
                <a:solidFill>
                  <a:schemeClr val="tx1"/>
                </a:solidFill>
              </a:rPr>
              <a:pPr/>
              <a:t>2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0" name="Round Same Side Corner Rectangle 19">
            <a:extLst>
              <a:ext uri="{FF2B5EF4-FFF2-40B4-BE49-F238E27FC236}">
                <a16:creationId xmlns:a16="http://schemas.microsoft.com/office/drawing/2014/main" id="{9EEFB70C-E56B-E299-4EE0-931BBB926205}"/>
              </a:ext>
            </a:extLst>
          </p:cNvPr>
          <p:cNvSpPr/>
          <p:nvPr/>
        </p:nvSpPr>
        <p:spPr>
          <a:xfrm>
            <a:off x="184403" y="182880"/>
            <a:ext cx="11823192" cy="749931"/>
          </a:xfrm>
          <a:prstGeom prst="round2SameRect">
            <a:avLst>
              <a:gd name="adj1" fmla="val 31537"/>
              <a:gd name="adj2" fmla="val 0"/>
            </a:avLst>
          </a:prstGeom>
          <a:solidFill>
            <a:srgbClr val="D0D0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549B44B7-9539-3883-C042-DFDF7D15889F}"/>
              </a:ext>
            </a:extLst>
          </p:cNvPr>
          <p:cNvSpPr txBox="1">
            <a:spLocks/>
          </p:cNvSpPr>
          <p:nvPr/>
        </p:nvSpPr>
        <p:spPr>
          <a:xfrm>
            <a:off x="421009" y="390453"/>
            <a:ext cx="11128351" cy="446124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spc="300">
                <a:solidFill>
                  <a:srgbClr val="154973"/>
                </a:solidFill>
                <a:latin typeface="Proxima Nova Rg" panose="02000506030000020004" pitchFamily="2" charset="77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tx1"/>
                </a:solidFill>
                <a:latin typeface="Oswald" panose="02000503000000000000" pitchFamily="2" charset="0"/>
              </a:rPr>
              <a:t>Past Practices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05DD92-7276-9D06-3B6D-EE4C8CE4316D}"/>
              </a:ext>
            </a:extLst>
          </p:cNvPr>
          <p:cNvSpPr txBox="1"/>
          <p:nvPr/>
        </p:nvSpPr>
        <p:spPr>
          <a:xfrm>
            <a:off x="4560425" y="6311220"/>
            <a:ext cx="70287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8B7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MENTAL HEALTH</a:t>
            </a:r>
          </a:p>
        </p:txBody>
      </p:sp>
    </p:spTree>
    <p:extLst>
      <p:ext uri="{BB962C8B-B14F-4D97-AF65-F5344CB8AC3E}">
        <p14:creationId xmlns:p14="http://schemas.microsoft.com/office/powerpoint/2010/main" val="3307581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94ACFC0-5C7B-EF5F-87E2-2A1B3BF7C5E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28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19BCF0D-B925-A73F-9D26-5C426BB97BC3}"/>
              </a:ext>
            </a:extLst>
          </p:cNvPr>
          <p:cNvSpPr/>
          <p:nvPr/>
        </p:nvSpPr>
        <p:spPr>
          <a:xfrm>
            <a:off x="184404" y="182880"/>
            <a:ext cx="11823192" cy="6492240"/>
          </a:xfrm>
          <a:prstGeom prst="roundRect">
            <a:avLst>
              <a:gd name="adj" fmla="val 363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6511E8-143A-A7E5-AF03-2BE37E598319}"/>
              </a:ext>
            </a:extLst>
          </p:cNvPr>
          <p:cNvSpPr txBox="1">
            <a:spLocks/>
          </p:cNvSpPr>
          <p:nvPr/>
        </p:nvSpPr>
        <p:spPr>
          <a:xfrm>
            <a:off x="0" y="1258519"/>
            <a:ext cx="11624630" cy="43110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Proxima Nova Rg" panose="02000506030000020004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roxima Nova Rg" panose="02000506030000020004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roxima Nova Rg" panose="02000506030000020004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roxima Nova Rg" panose="02000506030000020004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roxima Nova Rg" panose="02000506030000020004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78165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program team, in collaboration with fiscal and licensing, cross-examined documented additional site addresses to form a comprehensive list. The review included sites:</a:t>
            </a:r>
          </a:p>
          <a:p>
            <a:pPr marL="1135365" lvl="1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Identified by CCBHC Program Team and CCBHC Demonstrations</a:t>
            </a:r>
          </a:p>
          <a:p>
            <a:pPr marL="1135365" lvl="1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Reflected in CCBHC Cost Reports</a:t>
            </a:r>
          </a:p>
          <a:p>
            <a:pPr marL="1135365" lvl="1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With the PPS rate loaded</a:t>
            </a:r>
          </a:p>
          <a:p>
            <a:pPr marL="1135365" lvl="1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With PAR reviewed additions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8165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Expectations for school-based sites are under development by the OMH Children’s Team. </a:t>
            </a:r>
          </a:p>
          <a:p>
            <a:pPr marL="678165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2000" b="0" i="0" dirty="0">
                <a:effectLst/>
                <a:latin typeface="+mj-lt"/>
              </a:rPr>
              <a:t>Billing Guidance released Fall 2024</a:t>
            </a:r>
            <a:endParaRPr lang="en-US" sz="2000" dirty="0">
              <a:latin typeface="+mj-lt"/>
            </a:endParaRPr>
          </a:p>
          <a:p>
            <a:pPr marL="1135365" lvl="1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1600" dirty="0">
                <a:latin typeface="+mj-lt"/>
                <a:cs typeface="Arial" panose="020B0604020202020204" pitchFamily="34" charset="0"/>
              </a:rPr>
              <a:t>LOCATOR Code (zip + four) for billing</a:t>
            </a:r>
          </a:p>
          <a:p>
            <a:pPr marL="1135365" lvl="1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1600" dirty="0">
                <a:latin typeface="+mj-lt"/>
                <a:cs typeface="Arial" panose="020B0604020202020204" pitchFamily="34" charset="0"/>
              </a:rPr>
              <a:t>Cost Reports should include all approved CCBHC sites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0BA9862-918D-D106-E39C-24B41BDA8312}"/>
              </a:ext>
            </a:extLst>
          </p:cNvPr>
          <p:cNvSpPr txBox="1">
            <a:spLocks/>
          </p:cNvSpPr>
          <p:nvPr/>
        </p:nvSpPr>
        <p:spPr>
          <a:xfrm>
            <a:off x="11180869" y="6314384"/>
            <a:ext cx="703729" cy="301451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chemeClr val="bg1"/>
                </a:solidFill>
                <a:latin typeface="Proxima Nova Rg" panose="02000506030000020004" pitchFamily="2" charset="77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47B3E011-04A4-7E41-8BCF-555BBF758256}" type="slidenum">
              <a:rPr lang="en-US" sz="1400" smtClean="0">
                <a:solidFill>
                  <a:schemeClr val="tx1"/>
                </a:solidFill>
              </a:rPr>
              <a:pPr/>
              <a:t>3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0" name="Round Same Side Corner Rectangle 19">
            <a:extLst>
              <a:ext uri="{FF2B5EF4-FFF2-40B4-BE49-F238E27FC236}">
                <a16:creationId xmlns:a16="http://schemas.microsoft.com/office/drawing/2014/main" id="{9EEFB70C-E56B-E299-4EE0-931BBB926205}"/>
              </a:ext>
            </a:extLst>
          </p:cNvPr>
          <p:cNvSpPr/>
          <p:nvPr/>
        </p:nvSpPr>
        <p:spPr>
          <a:xfrm>
            <a:off x="184403" y="182880"/>
            <a:ext cx="11823192" cy="749931"/>
          </a:xfrm>
          <a:prstGeom prst="round2SameRect">
            <a:avLst>
              <a:gd name="adj1" fmla="val 31537"/>
              <a:gd name="adj2" fmla="val 0"/>
            </a:avLst>
          </a:prstGeom>
          <a:solidFill>
            <a:srgbClr val="D0D0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549B44B7-9539-3883-C042-DFDF7D15889F}"/>
              </a:ext>
            </a:extLst>
          </p:cNvPr>
          <p:cNvSpPr txBox="1">
            <a:spLocks/>
          </p:cNvSpPr>
          <p:nvPr/>
        </p:nvSpPr>
        <p:spPr>
          <a:xfrm>
            <a:off x="421009" y="390453"/>
            <a:ext cx="11128351" cy="446124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spc="300">
                <a:solidFill>
                  <a:srgbClr val="154973"/>
                </a:solidFill>
                <a:latin typeface="Proxima Nova Rg" panose="02000506030000020004" pitchFamily="2" charset="77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tx1"/>
                </a:solidFill>
                <a:latin typeface="Oswald" panose="02000503000000000000" pitchFamily="2" charset="0"/>
              </a:rPr>
              <a:t>Site Identification Analysis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05DD92-7276-9D06-3B6D-EE4C8CE4316D}"/>
              </a:ext>
            </a:extLst>
          </p:cNvPr>
          <p:cNvSpPr txBox="1"/>
          <p:nvPr/>
        </p:nvSpPr>
        <p:spPr>
          <a:xfrm>
            <a:off x="4560425" y="6311220"/>
            <a:ext cx="70287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8B7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MENTAL HEALTH</a:t>
            </a:r>
          </a:p>
        </p:txBody>
      </p:sp>
    </p:spTree>
    <p:extLst>
      <p:ext uri="{BB962C8B-B14F-4D97-AF65-F5344CB8AC3E}">
        <p14:creationId xmlns:p14="http://schemas.microsoft.com/office/powerpoint/2010/main" val="3427669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94ACFC0-5C7B-EF5F-87E2-2A1B3BF7C5E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28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19BCF0D-B925-A73F-9D26-5C426BB97BC3}"/>
              </a:ext>
            </a:extLst>
          </p:cNvPr>
          <p:cNvSpPr/>
          <p:nvPr/>
        </p:nvSpPr>
        <p:spPr>
          <a:xfrm>
            <a:off x="184404" y="182880"/>
            <a:ext cx="11823192" cy="6492240"/>
          </a:xfrm>
          <a:prstGeom prst="roundRect">
            <a:avLst>
              <a:gd name="adj" fmla="val 363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6511E8-143A-A7E5-AF03-2BE37E598319}"/>
              </a:ext>
            </a:extLst>
          </p:cNvPr>
          <p:cNvSpPr txBox="1">
            <a:spLocks/>
          </p:cNvSpPr>
          <p:nvPr/>
        </p:nvSpPr>
        <p:spPr>
          <a:xfrm>
            <a:off x="0" y="1258519"/>
            <a:ext cx="11624630" cy="43110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Proxima Nova Rg" panose="02000506030000020004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Proxima Nova Rg" panose="02000506030000020004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roxima Nova Rg" panose="02000506030000020004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roxima Nova Rg" panose="02000506030000020004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Proxima Nova Rg" panose="02000506030000020004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78165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Each 2017 CCBHC Demonstration Program will receive their recorded list of CCBHC main sites and additional sites. </a:t>
            </a:r>
          </a:p>
          <a:p>
            <a:pPr marL="1135365" lvl="1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Addresses that need to be removed or changed can show proof of a PAR and/or an Administrative Action (AA). If there is no proof, the agency will have to follow the New Site Process for that location.</a:t>
            </a:r>
          </a:p>
          <a:p>
            <a:pPr marL="1135365" lvl="1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Additional site requests will follow the New Site Process, a structured process for accuracy across all OMH and OASAS parties (fiscal, licensing, program). </a:t>
            </a:r>
          </a:p>
          <a:p>
            <a:pPr marL="678165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Future site relocations must be communicated to the CCBHC program and fiscal teams to ensure full transition of rates and updates to site records. </a:t>
            </a:r>
          </a:p>
          <a:p>
            <a:pPr marL="678165" indent="-342900">
              <a:lnSpc>
                <a:spcPts val="2600"/>
              </a:lnSpc>
              <a:spcBef>
                <a:spcPts val="800"/>
              </a:spcBef>
              <a:spcAft>
                <a:spcPts val="600"/>
              </a:spcAft>
              <a:buClr>
                <a:srgbClr val="154973"/>
              </a:buClr>
              <a:buSzPts val="1400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Billing to be done using the locator code associated with the individual site. 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0BA9862-918D-D106-E39C-24B41BDA8312}"/>
              </a:ext>
            </a:extLst>
          </p:cNvPr>
          <p:cNvSpPr txBox="1">
            <a:spLocks/>
          </p:cNvSpPr>
          <p:nvPr/>
        </p:nvSpPr>
        <p:spPr>
          <a:xfrm>
            <a:off x="11180869" y="6314384"/>
            <a:ext cx="703729" cy="301451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chemeClr val="bg1"/>
                </a:solidFill>
                <a:latin typeface="Proxima Nova Rg" panose="02000506030000020004" pitchFamily="2" charset="77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47B3E011-04A4-7E41-8BCF-555BBF758256}" type="slidenum">
              <a:rPr lang="en-US" sz="1400" smtClean="0">
                <a:solidFill>
                  <a:schemeClr val="tx1"/>
                </a:solidFill>
              </a:rPr>
              <a:pPr/>
              <a:t>4</a:t>
            </a:fld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0" name="Round Same Side Corner Rectangle 19">
            <a:extLst>
              <a:ext uri="{FF2B5EF4-FFF2-40B4-BE49-F238E27FC236}">
                <a16:creationId xmlns:a16="http://schemas.microsoft.com/office/drawing/2014/main" id="{9EEFB70C-E56B-E299-4EE0-931BBB926205}"/>
              </a:ext>
            </a:extLst>
          </p:cNvPr>
          <p:cNvSpPr/>
          <p:nvPr/>
        </p:nvSpPr>
        <p:spPr>
          <a:xfrm>
            <a:off x="184403" y="182880"/>
            <a:ext cx="11823192" cy="749931"/>
          </a:xfrm>
          <a:prstGeom prst="round2SameRect">
            <a:avLst>
              <a:gd name="adj1" fmla="val 31537"/>
              <a:gd name="adj2" fmla="val 0"/>
            </a:avLst>
          </a:prstGeom>
          <a:solidFill>
            <a:srgbClr val="D0D0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549B44B7-9539-3883-C042-DFDF7D15889F}"/>
              </a:ext>
            </a:extLst>
          </p:cNvPr>
          <p:cNvSpPr txBox="1">
            <a:spLocks/>
          </p:cNvSpPr>
          <p:nvPr/>
        </p:nvSpPr>
        <p:spPr>
          <a:xfrm>
            <a:off x="421009" y="390453"/>
            <a:ext cx="11128351" cy="446124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spc="300">
                <a:solidFill>
                  <a:srgbClr val="154973"/>
                </a:solidFill>
                <a:latin typeface="Proxima Nova Rg" panose="02000506030000020004" pitchFamily="2" charset="77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tx1"/>
                </a:solidFill>
                <a:latin typeface="Oswald" panose="02000503000000000000" pitchFamily="2" charset="0"/>
              </a:rPr>
              <a:t>Future Process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05DD92-7276-9D06-3B6D-EE4C8CE4316D}"/>
              </a:ext>
            </a:extLst>
          </p:cNvPr>
          <p:cNvSpPr txBox="1"/>
          <p:nvPr/>
        </p:nvSpPr>
        <p:spPr>
          <a:xfrm>
            <a:off x="4560425" y="6311220"/>
            <a:ext cx="70287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8B7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 OF MENTAL HEALTH</a:t>
            </a:r>
          </a:p>
        </p:txBody>
      </p:sp>
    </p:spTree>
    <p:extLst>
      <p:ext uri="{BB962C8B-B14F-4D97-AF65-F5344CB8AC3E}">
        <p14:creationId xmlns:p14="http://schemas.microsoft.com/office/powerpoint/2010/main" val="2677323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94ACFC0-5C7B-EF5F-87E2-2A1B3BF7C5E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28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19BCF0D-B925-A73F-9D26-5C426BB97BC3}"/>
              </a:ext>
            </a:extLst>
          </p:cNvPr>
          <p:cNvSpPr/>
          <p:nvPr/>
        </p:nvSpPr>
        <p:spPr>
          <a:xfrm>
            <a:off x="184404" y="182880"/>
            <a:ext cx="11823192" cy="6492240"/>
          </a:xfrm>
          <a:prstGeom prst="roundRect">
            <a:avLst>
              <a:gd name="adj" fmla="val 363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59D1CFA-3B12-F484-063B-6AD9D2C48B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2565400"/>
            <a:ext cx="7772400" cy="1727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34245"/>
      </p:ext>
    </p:extLst>
  </p:cSld>
  <p:clrMapOvr>
    <a:masterClrMapping/>
  </p:clrMapOvr>
</p:sld>
</file>

<file path=ppt/theme/theme1.xml><?xml version="1.0" encoding="utf-8"?>
<a:theme xmlns:a="http://schemas.openxmlformats.org/drawingml/2006/main" name="Section Master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ubSection Master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2b0e5d4-424c-4d2d-a4c3-c2ed698ce36b">
      <Terms xmlns="http://schemas.microsoft.com/office/infopath/2007/PartnerControls"/>
    </lcf76f155ced4ddcb4097134ff3c332f>
    <TaxCatchAll xmlns="e44b1e9c-cae9-4e83-b972-c4a6d0803d9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F057C7535A6845BC03A0E211E74E60" ma:contentTypeVersion="14" ma:contentTypeDescription="Create a new document." ma:contentTypeScope="" ma:versionID="dce36ffeff8db42e71d497e501567f3c">
  <xsd:schema xmlns:xsd="http://www.w3.org/2001/XMLSchema" xmlns:xs="http://www.w3.org/2001/XMLSchema" xmlns:p="http://schemas.microsoft.com/office/2006/metadata/properties" xmlns:ns2="e2b0e5d4-424c-4d2d-a4c3-c2ed698ce36b" xmlns:ns3="e44b1e9c-cae9-4e83-b972-c4a6d0803d9e" targetNamespace="http://schemas.microsoft.com/office/2006/metadata/properties" ma:root="true" ma:fieldsID="f4e5147f53760595426157016ba742f8" ns2:_="" ns3:_="">
    <xsd:import namespace="e2b0e5d4-424c-4d2d-a4c3-c2ed698ce36b"/>
    <xsd:import namespace="e44b1e9c-cae9-4e83-b972-c4a6d0803d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0e5d4-424c-4d2d-a4c3-c2ed698ce3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39e25b7-0a97-41c9-a156-d5f3062356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4b1e9c-cae9-4e83-b972-c4a6d0803d9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0a5cf3e-3ed3-4945-ae70-97ee0e82c669}" ma:internalName="TaxCatchAll" ma:showField="CatchAllData" ma:web="e44b1e9c-cae9-4e83-b972-c4a6d0803d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F50461-7CE6-4008-918F-CF8B8D3CA1A1}">
  <ds:schemaRefs>
    <ds:schemaRef ds:uri="http://schemas.microsoft.com/office/infopath/2007/PartnerControls"/>
    <ds:schemaRef ds:uri="http://purl.org/dc/dcmitype/"/>
    <ds:schemaRef ds:uri="http://schemas.microsoft.com/office/2006/metadata/properties"/>
    <ds:schemaRef ds:uri="e2b0e5d4-424c-4d2d-a4c3-c2ed698ce36b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e44b1e9c-cae9-4e83-b972-c4a6d0803d9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5062F3D-D31D-4F5B-81E7-01C98C7752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C1DAA6-80E6-42F9-9F67-308C0DA675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b0e5d4-424c-4d2d-a4c3-c2ed698ce36b"/>
    <ds:schemaRef ds:uri="e44b1e9c-cae9-4e83-b972-c4a6d0803d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8794</TotalTime>
  <Words>380</Words>
  <Application>Microsoft Office PowerPoint</Application>
  <PresentationFormat>Widescreen</PresentationFormat>
  <Paragraphs>40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Oswald</vt:lpstr>
      <vt:lpstr>Arial</vt:lpstr>
      <vt:lpstr>Section Master</vt:lpstr>
      <vt:lpstr>SubSection Master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Foland, Hannah (OMH)</dc:creator>
  <cp:lastModifiedBy>Foland, Hannah (OMH)</cp:lastModifiedBy>
  <cp:revision>102</cp:revision>
  <dcterms:modified xsi:type="dcterms:W3CDTF">2025-03-14T14:56:16Z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0x010100EAF057C7535A6845BC03A0E211E74E60</vt:lpwstr>
  </property>
  <property fmtid="{D5CDD505-2E9C-101B-9397-08002B2CF9AE}" pid="3" name="MediaServiceImageTags">
    <vt:lpwstr/>
  </property>
</Properties>
</file>